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4.xml" ContentType="application/vnd.openxmlformats-officedocument.presentationml.notesSl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3"/>
  </p:notesMasterIdLst>
  <p:sldIdLst>
    <p:sldId id="257" r:id="rId2"/>
    <p:sldId id="282" r:id="rId3"/>
    <p:sldId id="283" r:id="rId4"/>
    <p:sldId id="258" r:id="rId5"/>
    <p:sldId id="291" r:id="rId6"/>
    <p:sldId id="289" r:id="rId7"/>
    <p:sldId id="293" r:id="rId8"/>
    <p:sldId id="292" r:id="rId9"/>
    <p:sldId id="275" r:id="rId10"/>
    <p:sldId id="294" r:id="rId11"/>
    <p:sldId id="265" r:id="rId12"/>
    <p:sldId id="311" r:id="rId13"/>
    <p:sldId id="264" r:id="rId14"/>
    <p:sldId id="266" r:id="rId15"/>
    <p:sldId id="267" r:id="rId16"/>
    <p:sldId id="268" r:id="rId17"/>
    <p:sldId id="299" r:id="rId18"/>
    <p:sldId id="295" r:id="rId19"/>
    <p:sldId id="281" r:id="rId20"/>
    <p:sldId id="301" r:id="rId21"/>
    <p:sldId id="304" r:id="rId22"/>
    <p:sldId id="305" r:id="rId23"/>
    <p:sldId id="306" r:id="rId24"/>
    <p:sldId id="307" r:id="rId25"/>
    <p:sldId id="312" r:id="rId26"/>
    <p:sldId id="280" r:id="rId27"/>
    <p:sldId id="298" r:id="rId28"/>
    <p:sldId id="303" r:id="rId29"/>
    <p:sldId id="308" r:id="rId30"/>
    <p:sldId id="309" r:id="rId31"/>
    <p:sldId id="31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e lim" initials="ml" lastIdx="1" clrIdx="0">
    <p:extLst>
      <p:ext uri="{19B8F6BF-5375-455C-9EA6-DF929625EA0E}">
        <p15:presenceInfo xmlns:p15="http://schemas.microsoft.com/office/powerpoint/2012/main" userId="8542930c4bc524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484" autoAdjust="0"/>
  </p:normalViewPr>
  <p:slideViewPr>
    <p:cSldViewPr snapToGrid="0">
      <p:cViewPr>
        <p:scale>
          <a:sx n="66" d="100"/>
          <a:sy n="66" d="100"/>
        </p:scale>
        <p:origin x="1536" y="8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4"/>
          <c:order val="0"/>
          <c:tx>
            <c:strRef>
              <c:f>Sheet1!$O$155</c:f>
              <c:strCache>
                <c:ptCount val="1"/>
                <c:pt idx="0">
                  <c:v>USA</c:v>
                </c:pt>
              </c:strCache>
            </c:strRef>
          </c:tx>
          <c:invertIfNegative val="0"/>
          <c:cat>
            <c:strRef>
              <c:f>Sheet1!$N$156:$N$170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Sheet1!$O$156:$O$170</c:f>
              <c:numCache>
                <c:formatCode>General</c:formatCode>
                <c:ptCount val="15"/>
                <c:pt idx="0">
                  <c:v>272</c:v>
                </c:pt>
                <c:pt idx="1">
                  <c:v>14</c:v>
                </c:pt>
                <c:pt idx="2">
                  <c:v>43</c:v>
                </c:pt>
                <c:pt idx="3">
                  <c:v>51</c:v>
                </c:pt>
                <c:pt idx="4">
                  <c:v>107</c:v>
                </c:pt>
                <c:pt idx="5">
                  <c:v>2</c:v>
                </c:pt>
                <c:pt idx="6">
                  <c:v>3</c:v>
                </c:pt>
                <c:pt idx="7">
                  <c:v>89</c:v>
                </c:pt>
                <c:pt idx="8">
                  <c:v>12</c:v>
                </c:pt>
                <c:pt idx="9">
                  <c:v>71</c:v>
                </c:pt>
                <c:pt idx="10">
                  <c:v>132</c:v>
                </c:pt>
                <c:pt idx="11">
                  <c:v>243</c:v>
                </c:pt>
                <c:pt idx="12">
                  <c:v>35</c:v>
                </c:pt>
                <c:pt idx="13">
                  <c:v>217</c:v>
                </c:pt>
                <c:pt idx="1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3F-46A8-AE0F-21F55B3F572D}"/>
            </c:ext>
          </c:extLst>
        </c:ser>
        <c:ser>
          <c:idx val="5"/>
          <c:order val="1"/>
          <c:tx>
            <c:strRef>
              <c:f>Sheet1!$P$155</c:f>
              <c:strCache>
                <c:ptCount val="1"/>
                <c:pt idx="0">
                  <c:v>Europe</c:v>
                </c:pt>
              </c:strCache>
            </c:strRef>
          </c:tx>
          <c:invertIfNegative val="0"/>
          <c:cat>
            <c:strRef>
              <c:f>Sheet1!$N$156:$N$170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Sheet1!$P$156:$P$170</c:f>
              <c:numCache>
                <c:formatCode>General</c:formatCode>
                <c:ptCount val="15"/>
                <c:pt idx="0">
                  <c:v>251</c:v>
                </c:pt>
                <c:pt idx="1">
                  <c:v>15</c:v>
                </c:pt>
                <c:pt idx="2">
                  <c:v>45</c:v>
                </c:pt>
                <c:pt idx="3">
                  <c:v>35</c:v>
                </c:pt>
                <c:pt idx="4">
                  <c:v>121</c:v>
                </c:pt>
                <c:pt idx="5">
                  <c:v>2</c:v>
                </c:pt>
                <c:pt idx="6">
                  <c:v>5</c:v>
                </c:pt>
                <c:pt idx="7">
                  <c:v>82</c:v>
                </c:pt>
                <c:pt idx="8">
                  <c:v>14</c:v>
                </c:pt>
                <c:pt idx="9">
                  <c:v>124</c:v>
                </c:pt>
                <c:pt idx="10">
                  <c:v>118</c:v>
                </c:pt>
                <c:pt idx="11">
                  <c:v>215</c:v>
                </c:pt>
                <c:pt idx="12">
                  <c:v>69</c:v>
                </c:pt>
                <c:pt idx="13">
                  <c:v>171</c:v>
                </c:pt>
                <c:pt idx="1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3F-46A8-AE0F-21F55B3F572D}"/>
            </c:ext>
          </c:extLst>
        </c:ser>
        <c:ser>
          <c:idx val="6"/>
          <c:order val="2"/>
          <c:tx>
            <c:strRef>
              <c:f>Sheet1!$Q$155</c:f>
              <c:strCache>
                <c:ptCount val="1"/>
                <c:pt idx="0">
                  <c:v>Japan</c:v>
                </c:pt>
              </c:strCache>
            </c:strRef>
          </c:tx>
          <c:invertIfNegative val="0"/>
          <c:cat>
            <c:strRef>
              <c:f>Sheet1!$N$156:$N$170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Sheet1!$Q$156:$Q$170</c:f>
              <c:numCache>
                <c:formatCode>General</c:formatCode>
                <c:ptCount val="15"/>
                <c:pt idx="0">
                  <c:v>278</c:v>
                </c:pt>
                <c:pt idx="1">
                  <c:v>13</c:v>
                </c:pt>
                <c:pt idx="2">
                  <c:v>73</c:v>
                </c:pt>
                <c:pt idx="3">
                  <c:v>61</c:v>
                </c:pt>
                <c:pt idx="4">
                  <c:v>145</c:v>
                </c:pt>
                <c:pt idx="5">
                  <c:v>1</c:v>
                </c:pt>
                <c:pt idx="6">
                  <c:v>6</c:v>
                </c:pt>
                <c:pt idx="7">
                  <c:v>65</c:v>
                </c:pt>
                <c:pt idx="8">
                  <c:v>27</c:v>
                </c:pt>
                <c:pt idx="9">
                  <c:v>33</c:v>
                </c:pt>
                <c:pt idx="10">
                  <c:v>343</c:v>
                </c:pt>
                <c:pt idx="11">
                  <c:v>48</c:v>
                </c:pt>
                <c:pt idx="12">
                  <c:v>46</c:v>
                </c:pt>
                <c:pt idx="13">
                  <c:v>123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D3F-46A8-AE0F-21F55B3F57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72826768"/>
        <c:axId val="672829328"/>
      </c:barChart>
      <c:catAx>
        <c:axId val="6728267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29328"/>
        <c:crosses val="autoZero"/>
        <c:auto val="1"/>
        <c:lblAlgn val="ctr"/>
        <c:lblOffset val="100"/>
        <c:noMultiLvlLbl val="0"/>
      </c:catAx>
      <c:valAx>
        <c:axId val="67282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2826768"/>
        <c:crosses val="autoZero"/>
        <c:crossBetween val="between"/>
      </c:valAx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Sheet1!$P$113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Sheet1!$N$114:$N$128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Sheet1!$P$114:$P$128</c:f>
              <c:numCache>
                <c:formatCode>General</c:formatCode>
                <c:ptCount val="15"/>
                <c:pt idx="0">
                  <c:v>272</c:v>
                </c:pt>
                <c:pt idx="1">
                  <c:v>14</c:v>
                </c:pt>
                <c:pt idx="2">
                  <c:v>43</c:v>
                </c:pt>
                <c:pt idx="3">
                  <c:v>51</c:v>
                </c:pt>
                <c:pt idx="4">
                  <c:v>107</c:v>
                </c:pt>
                <c:pt idx="5">
                  <c:v>2</c:v>
                </c:pt>
                <c:pt idx="6">
                  <c:v>3</c:v>
                </c:pt>
                <c:pt idx="7">
                  <c:v>89</c:v>
                </c:pt>
                <c:pt idx="8">
                  <c:v>12</c:v>
                </c:pt>
                <c:pt idx="9">
                  <c:v>71</c:v>
                </c:pt>
                <c:pt idx="10">
                  <c:v>132</c:v>
                </c:pt>
                <c:pt idx="11">
                  <c:v>243</c:v>
                </c:pt>
                <c:pt idx="12">
                  <c:v>35</c:v>
                </c:pt>
                <c:pt idx="13">
                  <c:v>217</c:v>
                </c:pt>
                <c:pt idx="1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AF-442E-8B73-97E0BBAF9E7E}"/>
            </c:ext>
          </c:extLst>
        </c:ser>
        <c:ser>
          <c:idx val="1"/>
          <c:order val="1"/>
          <c:tx>
            <c:strRef>
              <c:f>Sheet1!$Q$113</c:f>
              <c:strCache>
                <c:ptCount val="1"/>
                <c:pt idx="0">
                  <c:v>Europe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Sheet1!$N$114:$N$128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Sheet1!$Q$114:$Q$128</c:f>
              <c:numCache>
                <c:formatCode>General</c:formatCode>
                <c:ptCount val="15"/>
                <c:pt idx="0">
                  <c:v>251</c:v>
                </c:pt>
                <c:pt idx="1">
                  <c:v>15</c:v>
                </c:pt>
                <c:pt idx="2">
                  <c:v>45</c:v>
                </c:pt>
                <c:pt idx="3">
                  <c:v>35</c:v>
                </c:pt>
                <c:pt idx="4">
                  <c:v>121</c:v>
                </c:pt>
                <c:pt idx="5">
                  <c:v>2</c:v>
                </c:pt>
                <c:pt idx="6">
                  <c:v>5</c:v>
                </c:pt>
                <c:pt idx="7">
                  <c:v>82</c:v>
                </c:pt>
                <c:pt idx="8">
                  <c:v>14</c:v>
                </c:pt>
                <c:pt idx="9">
                  <c:v>124</c:v>
                </c:pt>
                <c:pt idx="10">
                  <c:v>118</c:v>
                </c:pt>
                <c:pt idx="11">
                  <c:v>215</c:v>
                </c:pt>
                <c:pt idx="12">
                  <c:v>69</c:v>
                </c:pt>
                <c:pt idx="13">
                  <c:v>171</c:v>
                </c:pt>
                <c:pt idx="1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AF-442E-8B73-97E0BBAF9E7E}"/>
            </c:ext>
          </c:extLst>
        </c:ser>
        <c:ser>
          <c:idx val="2"/>
          <c:order val="2"/>
          <c:tx>
            <c:strRef>
              <c:f>Sheet1!$R$113</c:f>
              <c:strCache>
                <c:ptCount val="1"/>
                <c:pt idx="0">
                  <c:v>Japan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Sheet1!$N$114:$N$128</c:f>
              <c:strCache>
                <c:ptCount val="15"/>
                <c:pt idx="0">
                  <c:v>Action</c:v>
                </c:pt>
                <c:pt idx="1">
                  <c:v>Action-Adventure</c:v>
                </c:pt>
                <c:pt idx="2">
                  <c:v>Adventure</c:v>
                </c:pt>
                <c:pt idx="3">
                  <c:v>Fighting</c:v>
                </c:pt>
                <c:pt idx="4">
                  <c:v>Misc</c:v>
                </c:pt>
                <c:pt idx="5">
                  <c:v>Music</c:v>
                </c:pt>
                <c:pt idx="6">
                  <c:v>Party</c:v>
                </c:pt>
                <c:pt idx="7">
                  <c:v>Platform</c:v>
                </c:pt>
                <c:pt idx="8">
                  <c:v>Puzzle</c:v>
                </c:pt>
                <c:pt idx="9">
                  <c:v>Racing</c:v>
                </c:pt>
                <c:pt idx="10">
                  <c:v>Role-Playing</c:v>
                </c:pt>
                <c:pt idx="11">
                  <c:v>Shooter</c:v>
                </c:pt>
                <c:pt idx="12">
                  <c:v>Simulation</c:v>
                </c:pt>
                <c:pt idx="13">
                  <c:v>Sports</c:v>
                </c:pt>
                <c:pt idx="14">
                  <c:v>Strategy</c:v>
                </c:pt>
              </c:strCache>
            </c:strRef>
          </c:cat>
          <c:val>
            <c:numRef>
              <c:f>Sheet1!$R$114:$R$128</c:f>
              <c:numCache>
                <c:formatCode>General</c:formatCode>
                <c:ptCount val="15"/>
                <c:pt idx="0">
                  <c:v>278</c:v>
                </c:pt>
                <c:pt idx="1">
                  <c:v>13</c:v>
                </c:pt>
                <c:pt idx="2">
                  <c:v>73</c:v>
                </c:pt>
                <c:pt idx="3">
                  <c:v>61</c:v>
                </c:pt>
                <c:pt idx="4">
                  <c:v>145</c:v>
                </c:pt>
                <c:pt idx="5">
                  <c:v>1</c:v>
                </c:pt>
                <c:pt idx="6">
                  <c:v>6</c:v>
                </c:pt>
                <c:pt idx="7">
                  <c:v>65</c:v>
                </c:pt>
                <c:pt idx="8">
                  <c:v>27</c:v>
                </c:pt>
                <c:pt idx="9">
                  <c:v>33</c:v>
                </c:pt>
                <c:pt idx="10">
                  <c:v>343</c:v>
                </c:pt>
                <c:pt idx="11">
                  <c:v>48</c:v>
                </c:pt>
                <c:pt idx="12">
                  <c:v>46</c:v>
                </c:pt>
                <c:pt idx="13">
                  <c:v>123</c:v>
                </c:pt>
                <c:pt idx="14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0AF-442E-8B73-97E0BBAF9E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68422032"/>
        <c:axId val="768422352"/>
      </c:barChart>
      <c:catAx>
        <c:axId val="7684220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422352"/>
        <c:crosses val="autoZero"/>
        <c:auto val="1"/>
        <c:lblAlgn val="ctr"/>
        <c:lblOffset val="100"/>
        <c:noMultiLvlLbl val="0"/>
      </c:catAx>
      <c:valAx>
        <c:axId val="7684223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842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619899287720619"/>
          <c:y val="6.4026063411794232E-2"/>
          <c:w val="0.36957243470301659"/>
          <c:h val="0.67966437014317926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BC-46DD-9D1B-75A47B43AE9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BC-46DD-9D1B-75A47B43AE9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BC-46DD-9D1B-75A47B43AE9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BC-46DD-9D1B-75A47B43AE9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BC-46DD-9D1B-75A47B43AE94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4BC-46DD-9D1B-75A47B43AE94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4BC-46DD-9D1B-75A47B43AE94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4BC-46DD-9D1B-75A47B43AE94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4BC-46DD-9D1B-75A47B43AE94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4BC-46DD-9D1B-75A47B43AE94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4BC-46DD-9D1B-75A47B43AE94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4BC-46DD-9D1B-75A47B43AE94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4BC-46DD-9D1B-75A47B43AE94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4BC-46DD-9D1B-75A47B43AE94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4BC-46DD-9D1B-75A47B43AE9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Sheet1!$P$29:$P$43</c:f>
              <c:strCache>
                <c:ptCount val="15"/>
                <c:pt idx="0">
                  <c:v>Action</c:v>
                </c:pt>
                <c:pt idx="1">
                  <c:v>Shooter</c:v>
                </c:pt>
                <c:pt idx="2">
                  <c:v>Sports</c:v>
                </c:pt>
                <c:pt idx="3">
                  <c:v>Role-Playing</c:v>
                </c:pt>
                <c:pt idx="4">
                  <c:v>Misc</c:v>
                </c:pt>
                <c:pt idx="5">
                  <c:v>Platform</c:v>
                </c:pt>
                <c:pt idx="6">
                  <c:v>Racing</c:v>
                </c:pt>
                <c:pt idx="7">
                  <c:v>Fighting</c:v>
                </c:pt>
                <c:pt idx="8">
                  <c:v>Adventure</c:v>
                </c:pt>
                <c:pt idx="9">
                  <c:v>Simulation</c:v>
                </c:pt>
                <c:pt idx="10">
                  <c:v>Action-Adventure</c:v>
                </c:pt>
                <c:pt idx="11">
                  <c:v>Puzzle</c:v>
                </c:pt>
                <c:pt idx="12">
                  <c:v>Strategy</c:v>
                </c:pt>
                <c:pt idx="13">
                  <c:v>Party</c:v>
                </c:pt>
                <c:pt idx="14">
                  <c:v>Music</c:v>
                </c:pt>
              </c:strCache>
            </c:strRef>
          </c:cat>
          <c:val>
            <c:numRef>
              <c:f>Sheet1!$Q$29:$Q$43</c:f>
              <c:numCache>
                <c:formatCode>General</c:formatCode>
                <c:ptCount val="15"/>
                <c:pt idx="0">
                  <c:v>272</c:v>
                </c:pt>
                <c:pt idx="1">
                  <c:v>243</c:v>
                </c:pt>
                <c:pt idx="2">
                  <c:v>217</c:v>
                </c:pt>
                <c:pt idx="3">
                  <c:v>132</c:v>
                </c:pt>
                <c:pt idx="4">
                  <c:v>107</c:v>
                </c:pt>
                <c:pt idx="5">
                  <c:v>89</c:v>
                </c:pt>
                <c:pt idx="6">
                  <c:v>71</c:v>
                </c:pt>
                <c:pt idx="7">
                  <c:v>51</c:v>
                </c:pt>
                <c:pt idx="8">
                  <c:v>43</c:v>
                </c:pt>
                <c:pt idx="9">
                  <c:v>35</c:v>
                </c:pt>
                <c:pt idx="10">
                  <c:v>14</c:v>
                </c:pt>
                <c:pt idx="11">
                  <c:v>12</c:v>
                </c:pt>
                <c:pt idx="12">
                  <c:v>9</c:v>
                </c:pt>
                <c:pt idx="13">
                  <c:v>3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B4BC-46DD-9D1B-75A47B43AE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745660953075569"/>
          <c:y val="0.80798412692819221"/>
          <c:w val="0.75071576572035392"/>
          <c:h val="0.158705508564508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4755667111145966"/>
          <c:y val="8.6289501137337202E-2"/>
          <c:w val="0.43664793964109333"/>
          <c:h val="0.689718049444701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04D-40F5-BDCA-1D6FAA52628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04D-40F5-BDCA-1D6FAA52628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04D-40F5-BDCA-1D6FAA52628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04D-40F5-BDCA-1D6FAA526283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04D-40F5-BDCA-1D6FAA526283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04D-40F5-BDCA-1D6FAA52628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04D-40F5-BDCA-1D6FAA52628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C04D-40F5-BDCA-1D6FAA52628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C04D-40F5-BDCA-1D6FAA52628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C04D-40F5-BDCA-1D6FAA526283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C04D-40F5-BDCA-1D6FAA526283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C04D-40F5-BDCA-1D6FAA526283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C04D-40F5-BDCA-1D6FAA526283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C04D-40F5-BDCA-1D6FAA526283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C04D-40F5-BDCA-1D6FAA52628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Sheet1!$P$51:$P$65</c:f>
              <c:strCache>
                <c:ptCount val="15"/>
                <c:pt idx="0">
                  <c:v>Action</c:v>
                </c:pt>
                <c:pt idx="1">
                  <c:v>Shooter</c:v>
                </c:pt>
                <c:pt idx="2">
                  <c:v>Sports</c:v>
                </c:pt>
                <c:pt idx="3">
                  <c:v>Racing</c:v>
                </c:pt>
                <c:pt idx="4">
                  <c:v>Misc</c:v>
                </c:pt>
                <c:pt idx="5">
                  <c:v>Role-Playing</c:v>
                </c:pt>
                <c:pt idx="6">
                  <c:v>Platform</c:v>
                </c:pt>
                <c:pt idx="7">
                  <c:v>Simulation</c:v>
                </c:pt>
                <c:pt idx="8">
                  <c:v>Adventure</c:v>
                </c:pt>
                <c:pt idx="9">
                  <c:v>Fighting</c:v>
                </c:pt>
                <c:pt idx="10">
                  <c:v>Action-Adventure</c:v>
                </c:pt>
                <c:pt idx="11">
                  <c:v>Puzzle</c:v>
                </c:pt>
                <c:pt idx="12">
                  <c:v>Strategy</c:v>
                </c:pt>
                <c:pt idx="13">
                  <c:v>Party</c:v>
                </c:pt>
                <c:pt idx="14">
                  <c:v>Music</c:v>
                </c:pt>
              </c:strCache>
            </c:strRef>
          </c:cat>
          <c:val>
            <c:numRef>
              <c:f>Sheet1!$Q$51:$Q$65</c:f>
              <c:numCache>
                <c:formatCode>General</c:formatCode>
                <c:ptCount val="15"/>
                <c:pt idx="0">
                  <c:v>251</c:v>
                </c:pt>
                <c:pt idx="1">
                  <c:v>215</c:v>
                </c:pt>
                <c:pt idx="2">
                  <c:v>171</c:v>
                </c:pt>
                <c:pt idx="3">
                  <c:v>124</c:v>
                </c:pt>
                <c:pt idx="4">
                  <c:v>121</c:v>
                </c:pt>
                <c:pt idx="5">
                  <c:v>118</c:v>
                </c:pt>
                <c:pt idx="6">
                  <c:v>82</c:v>
                </c:pt>
                <c:pt idx="7">
                  <c:v>69</c:v>
                </c:pt>
                <c:pt idx="8">
                  <c:v>45</c:v>
                </c:pt>
                <c:pt idx="9">
                  <c:v>35</c:v>
                </c:pt>
                <c:pt idx="10">
                  <c:v>15</c:v>
                </c:pt>
                <c:pt idx="11">
                  <c:v>14</c:v>
                </c:pt>
                <c:pt idx="12">
                  <c:v>12</c:v>
                </c:pt>
                <c:pt idx="13">
                  <c:v>5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C04D-40F5-BDCA-1D6FAA5262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873333968902831"/>
          <c:y val="0.81314438113198917"/>
          <c:w val="0.80759740919300793"/>
          <c:h val="0.142171372879477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7939895062867468"/>
          <c:y val="5.62356242888956E-2"/>
          <c:w val="0.3654497618655842"/>
          <c:h val="0.63931346528809141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BC0-4417-AD30-72349361CE9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BC0-4417-AD30-72349361CE9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BC0-4417-AD30-72349361CE9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BC0-4417-AD30-72349361CE9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BC0-4417-AD30-72349361CE9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9BC0-4417-AD30-72349361CE9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BC0-4417-AD30-72349361CE9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9BC0-4417-AD30-72349361CE90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9BC0-4417-AD30-72349361CE90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9BC0-4417-AD30-72349361CE90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9BC0-4417-AD30-72349361CE90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9BC0-4417-AD30-72349361CE90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9BC0-4417-AD30-72349361CE90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9BC0-4417-AD30-72349361CE90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9BC0-4417-AD30-72349361CE90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9BC0-4417-AD30-72349361CE9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Sheet1!$P$72:$P$87</c:f>
              <c:strCache>
                <c:ptCount val="16"/>
                <c:pt idx="0">
                  <c:v>Role-Playing</c:v>
                </c:pt>
                <c:pt idx="1">
                  <c:v>Action</c:v>
                </c:pt>
                <c:pt idx="2">
                  <c:v>Misc</c:v>
                </c:pt>
                <c:pt idx="3">
                  <c:v>Sports</c:v>
                </c:pt>
                <c:pt idx="4">
                  <c:v>Adventure</c:v>
                </c:pt>
                <c:pt idx="5">
                  <c:v>Platform</c:v>
                </c:pt>
                <c:pt idx="6">
                  <c:v>Fighting</c:v>
                </c:pt>
                <c:pt idx="7">
                  <c:v>Shooter</c:v>
                </c:pt>
                <c:pt idx="8">
                  <c:v>Simulation</c:v>
                </c:pt>
                <c:pt idx="9">
                  <c:v>Strategy</c:v>
                </c:pt>
                <c:pt idx="10">
                  <c:v>Racing</c:v>
                </c:pt>
                <c:pt idx="11">
                  <c:v>Puzzle</c:v>
                </c:pt>
                <c:pt idx="12">
                  <c:v>Action-Adventure</c:v>
                </c:pt>
                <c:pt idx="13">
                  <c:v>Party</c:v>
                </c:pt>
                <c:pt idx="14">
                  <c:v>Inc, Action</c:v>
                </c:pt>
                <c:pt idx="15">
                  <c:v>Music</c:v>
                </c:pt>
              </c:strCache>
            </c:strRef>
          </c:cat>
          <c:val>
            <c:numRef>
              <c:f>Sheet1!$Q$72:$Q$87</c:f>
              <c:numCache>
                <c:formatCode>General</c:formatCode>
                <c:ptCount val="16"/>
                <c:pt idx="0">
                  <c:v>343</c:v>
                </c:pt>
                <c:pt idx="1">
                  <c:v>278</c:v>
                </c:pt>
                <c:pt idx="2">
                  <c:v>145</c:v>
                </c:pt>
                <c:pt idx="3">
                  <c:v>123</c:v>
                </c:pt>
                <c:pt idx="4">
                  <c:v>73</c:v>
                </c:pt>
                <c:pt idx="5">
                  <c:v>65</c:v>
                </c:pt>
                <c:pt idx="6">
                  <c:v>61</c:v>
                </c:pt>
                <c:pt idx="7">
                  <c:v>48</c:v>
                </c:pt>
                <c:pt idx="8">
                  <c:v>46</c:v>
                </c:pt>
                <c:pt idx="9">
                  <c:v>36</c:v>
                </c:pt>
                <c:pt idx="10">
                  <c:v>33</c:v>
                </c:pt>
                <c:pt idx="11">
                  <c:v>27</c:v>
                </c:pt>
                <c:pt idx="12">
                  <c:v>13</c:v>
                </c:pt>
                <c:pt idx="13">
                  <c:v>6</c:v>
                </c:pt>
                <c:pt idx="14">
                  <c:v>2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BC0-4417-AD30-72349361CE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6131059116097255"/>
          <c:y val="0.72887916382406981"/>
          <c:w val="0.5988140988225289"/>
          <c:h val="0.213313078267230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F7D53-07E4-4427-8041-8A9CE0714105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15CBEF-B84B-4724-B46C-6A5C153E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22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962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Popular genres in its respective region:</a:t>
            </a:r>
          </a:p>
          <a:p>
            <a:endParaRPr lang="en-US" dirty="0"/>
          </a:p>
          <a:p>
            <a:r>
              <a:rPr lang="en-US" dirty="0"/>
              <a:t>USA: sports, shooter, platform -&gt; 3 of the most popular genres in USA</a:t>
            </a:r>
          </a:p>
          <a:p>
            <a:endParaRPr lang="en-US" dirty="0"/>
          </a:p>
          <a:p>
            <a:r>
              <a:rPr lang="en-US" dirty="0"/>
              <a:t>Japan: strategy, role-playing, puzzle, party, </a:t>
            </a:r>
            <a:r>
              <a:rPr lang="en-US" dirty="0" err="1"/>
              <a:t>misc</a:t>
            </a:r>
            <a:r>
              <a:rPr lang="en-US" dirty="0"/>
              <a:t>, fighting, adventure, action -&gt; 8 of the most popular genres in Japan.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Europe: simulation, racing, action-adventure -&gt; 3 of the most popular genres in  Europe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0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USA, Europe and Japan are equally distributed in some genres such as action. </a:t>
            </a:r>
          </a:p>
          <a:p>
            <a:r>
              <a:rPr lang="en-US" dirty="0"/>
              <a:t>Japan has heavier interest into role-playing genre.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15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3 Genres in the USA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genre video games contribute up to 21% (272 video games) of the 1300 video games.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Shooter genre video games contribute up to 19% (243 video games) of the 1300 video games.. 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genre video games contribute up to 17% (217 video games) of the 1300 video games. 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Role-playing games contribute up to 10% (132 video games) of the 1300 video games.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21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3 Genres in Europe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genre video games contribute up to 20% (251 video games) of the 1300 video games.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Shooter genre video games contribute up to 17% (215 video games) of the 1300 video games.. 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genre video games contribute up to 13% (171 video games) of the 1300 video games. 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Racing games contribute up to 9% (124 video games) of the 1300 video games.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1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 3 Genres in Japan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Role-Playing contribute up to 26% (343 video games) of the 1300 video games.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genre contribute up to 22% (278 video games) of the 1300 video games..  </a:t>
            </a:r>
          </a:p>
          <a:p>
            <a:pPr rtl="0" eaLnBrk="1" fontAlgn="ctr" latinLnBrk="0" hangingPunct="1"/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genre contribute up to 11% (145 video games) of the 1300 video games.  </a:t>
            </a:r>
          </a:p>
          <a:p>
            <a:pPr rtl="0" eaLnBrk="1" fontAlgn="ctr" latinLnBrk="0" hangingPunct="1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contribute up to 10% (123 video games) of the 1300 video games.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27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Which country has the best performing genre?</a:t>
            </a:r>
            <a:endParaRPr lang="en-US" dirty="0"/>
          </a:p>
          <a:p>
            <a:r>
              <a:rPr lang="en-US" dirty="0"/>
              <a:t>Japan outperforms in:</a:t>
            </a:r>
          </a:p>
          <a:p>
            <a:r>
              <a:rPr lang="en-US" dirty="0"/>
              <a:t>Action</a:t>
            </a:r>
          </a:p>
          <a:p>
            <a:r>
              <a:rPr lang="en-US" dirty="0"/>
              <a:t>Fighting</a:t>
            </a:r>
          </a:p>
          <a:p>
            <a:r>
              <a:rPr lang="en-US" dirty="0"/>
              <a:t>Inc Action</a:t>
            </a:r>
          </a:p>
          <a:p>
            <a:r>
              <a:rPr lang="en-US" dirty="0" err="1"/>
              <a:t>Misc</a:t>
            </a:r>
            <a:endParaRPr lang="en-US" dirty="0"/>
          </a:p>
          <a:p>
            <a:r>
              <a:rPr lang="en-US" dirty="0"/>
              <a:t>Party</a:t>
            </a:r>
          </a:p>
          <a:p>
            <a:r>
              <a:rPr lang="en-US" dirty="0"/>
              <a:t>Puzzle</a:t>
            </a:r>
          </a:p>
          <a:p>
            <a:r>
              <a:rPr lang="en-US" dirty="0"/>
              <a:t>Role-playing</a:t>
            </a:r>
          </a:p>
          <a:p>
            <a:r>
              <a:rPr lang="en-US" dirty="0"/>
              <a:t>Strategy</a:t>
            </a:r>
          </a:p>
          <a:p>
            <a:endParaRPr lang="en-US" dirty="0"/>
          </a:p>
          <a:p>
            <a:r>
              <a:rPr lang="en-US" dirty="0"/>
              <a:t>USA outperforms in:</a:t>
            </a:r>
          </a:p>
          <a:p>
            <a:r>
              <a:rPr lang="en-US" dirty="0"/>
              <a:t>USA</a:t>
            </a:r>
          </a:p>
          <a:p>
            <a:r>
              <a:rPr lang="en-US" dirty="0"/>
              <a:t>Platform</a:t>
            </a:r>
          </a:p>
          <a:p>
            <a:r>
              <a:rPr lang="en-US" dirty="0"/>
              <a:t>Shooter</a:t>
            </a:r>
          </a:p>
          <a:p>
            <a:r>
              <a:rPr lang="en-US" dirty="0"/>
              <a:t>Sports</a:t>
            </a:r>
          </a:p>
          <a:p>
            <a:endParaRPr lang="en-US" dirty="0"/>
          </a:p>
          <a:p>
            <a:r>
              <a:rPr lang="en-US" dirty="0"/>
              <a:t>Europe outperforms in:</a:t>
            </a:r>
          </a:p>
          <a:p>
            <a:r>
              <a:rPr lang="en-US" dirty="0"/>
              <a:t>Action Adventure</a:t>
            </a:r>
          </a:p>
          <a:p>
            <a:r>
              <a:rPr lang="en-US" dirty="0"/>
              <a:t>Adventure</a:t>
            </a:r>
          </a:p>
          <a:p>
            <a:r>
              <a:rPr lang="en-US" dirty="0"/>
              <a:t>Racing</a:t>
            </a:r>
          </a:p>
          <a:p>
            <a:r>
              <a:rPr lang="en-US" dirty="0"/>
              <a:t>Simulation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Popular genre based on region?</a:t>
            </a: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USA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Shooter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</a:t>
            </a:r>
            <a:r>
              <a:rPr lang="en-US" dirty="0"/>
              <a:t> 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Shooter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</a:t>
            </a:r>
            <a:r>
              <a:rPr lang="en-US" dirty="0"/>
              <a:t> </a:t>
            </a:r>
            <a:endParaRPr lang="en-US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Japan</a:t>
            </a:r>
            <a:r>
              <a:rPr lang="en-US" dirty="0"/>
              <a:t>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Role-playing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dirty="0"/>
              <a:t>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515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16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09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7632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487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75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90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353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81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7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8418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88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631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mic Sans MS" panose="030F0702030302020204" pitchFamily="66" charset="0"/>
              </a:rPr>
              <a:t>We want to query the genre, as well as the position of the videogame which is based on total sales. </a:t>
            </a:r>
            <a:br>
              <a:rPr lang="en-US" dirty="0">
                <a:latin typeface="Comic Sans MS" panose="030F0702030302020204" pitchFamily="66" charset="0"/>
              </a:rPr>
            </a:b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972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15CBEF-B84B-4724-B46C-6A5C153E0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0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4EE10A1B-54E6-4191-AC46-5A8E18E4A7F9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C5FCD274-2CC3-4AFD-804F-398309C0AD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2736" y="6200973"/>
            <a:ext cx="25431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7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C81A2D39-C3AF-4FE8-BEC7-7A8ED6DA8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690" y="1907699"/>
            <a:ext cx="6656620" cy="432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BBD676-BE40-4E2A-94F3-DBC16F19DA2D}"/>
              </a:ext>
            </a:extLst>
          </p:cNvPr>
          <p:cNvCxnSpPr>
            <a:cxnSpLocks/>
          </p:cNvCxnSpPr>
          <p:nvPr/>
        </p:nvCxnSpPr>
        <p:spPr>
          <a:xfrm>
            <a:off x="5209563" y="4359724"/>
            <a:ext cx="610213" cy="3984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0BD27D-C226-4DF1-B54F-327DA41469DE}"/>
              </a:ext>
            </a:extLst>
          </p:cNvPr>
          <p:cNvCxnSpPr>
            <a:cxnSpLocks/>
          </p:cNvCxnSpPr>
          <p:nvPr/>
        </p:nvCxnSpPr>
        <p:spPr>
          <a:xfrm flipH="1">
            <a:off x="4533900" y="4359724"/>
            <a:ext cx="675663" cy="588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0015E1-ADCD-4F55-9AF1-039B4E448CE7}"/>
              </a:ext>
            </a:extLst>
          </p:cNvPr>
          <p:cNvCxnSpPr>
            <a:cxnSpLocks/>
          </p:cNvCxnSpPr>
          <p:nvPr/>
        </p:nvCxnSpPr>
        <p:spPr>
          <a:xfrm flipV="1">
            <a:off x="5819776" y="3921575"/>
            <a:ext cx="552449" cy="83662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0E9F64-EC6A-4F0D-8926-5EE6B58AF902}"/>
              </a:ext>
            </a:extLst>
          </p:cNvPr>
          <p:cNvCxnSpPr>
            <a:cxnSpLocks/>
          </p:cNvCxnSpPr>
          <p:nvPr/>
        </p:nvCxnSpPr>
        <p:spPr>
          <a:xfrm>
            <a:off x="6372225" y="3921575"/>
            <a:ext cx="600075" cy="6366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F74FA71-7C8E-4A84-9EC6-31BB1CE0A4BB}"/>
              </a:ext>
            </a:extLst>
          </p:cNvPr>
          <p:cNvCxnSpPr>
            <a:cxnSpLocks/>
          </p:cNvCxnSpPr>
          <p:nvPr/>
        </p:nvCxnSpPr>
        <p:spPr>
          <a:xfrm flipH="1">
            <a:off x="6934813" y="3921575"/>
            <a:ext cx="589936" cy="6366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AD82F7-1B11-4728-9E8C-4FE7C7A0C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943" y="2858239"/>
            <a:ext cx="904576" cy="105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E493F4D-5363-42C1-947D-E8B4C811109A}"/>
              </a:ext>
            </a:extLst>
          </p:cNvPr>
          <p:cNvSpPr/>
          <p:nvPr/>
        </p:nvSpPr>
        <p:spPr>
          <a:xfrm>
            <a:off x="1588274" y="300033"/>
            <a:ext cx="9239250" cy="142253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02A6401B-FC0D-44E0-A053-1E47FA98C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351" y="620898"/>
            <a:ext cx="8715375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77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26FB7CD-4763-45CF-B871-667EA3BF9973}"/>
              </a:ext>
            </a:extLst>
          </p:cNvPr>
          <p:cNvSpPr/>
          <p:nvPr/>
        </p:nvSpPr>
        <p:spPr>
          <a:xfrm>
            <a:off x="1174750" y="1365250"/>
            <a:ext cx="11017250" cy="36195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3E32F2-4A9E-40CC-BC1E-E57047A7BBAC}"/>
              </a:ext>
            </a:extLst>
          </p:cNvPr>
          <p:cNvSpPr/>
          <p:nvPr/>
        </p:nvSpPr>
        <p:spPr>
          <a:xfrm>
            <a:off x="13906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8D1DC-5AE7-4789-BC07-03630FFF0ED5}"/>
              </a:ext>
            </a:extLst>
          </p:cNvPr>
          <p:cNvSpPr/>
          <p:nvPr/>
        </p:nvSpPr>
        <p:spPr>
          <a:xfrm>
            <a:off x="39242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7086C4-D97E-4A49-AA03-467E0A773EF3}"/>
              </a:ext>
            </a:extLst>
          </p:cNvPr>
          <p:cNvSpPr/>
          <p:nvPr/>
        </p:nvSpPr>
        <p:spPr>
          <a:xfrm>
            <a:off x="6457949" y="2438400"/>
            <a:ext cx="2171701" cy="1358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6E03F-EB96-4F33-8AE5-BFACBACAAB61}"/>
              </a:ext>
            </a:extLst>
          </p:cNvPr>
          <p:cNvSpPr/>
          <p:nvPr/>
        </p:nvSpPr>
        <p:spPr>
          <a:xfrm>
            <a:off x="89915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Insights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DBAF82BF-287D-4993-B772-96EE0B20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54143"/>
            <a:ext cx="35528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9BB8E4-2B0C-4541-A557-36B34CDE2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150" y="3975281"/>
            <a:ext cx="4203700" cy="236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160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631151-56BA-49D3-8837-761949096DB7}"/>
              </a:ext>
            </a:extLst>
          </p:cNvPr>
          <p:cNvSpPr txBox="1"/>
          <p:nvPr/>
        </p:nvSpPr>
        <p:spPr>
          <a:xfrm>
            <a:off x="4740374" y="740250"/>
            <a:ext cx="3690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Popular Video Game Genre</a:t>
            </a:r>
          </a:p>
          <a:p>
            <a:pPr algn="ctr"/>
            <a:r>
              <a:rPr lang="en-US" dirty="0"/>
              <a:t>Japan | Europe | USA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293D821-D138-4D15-AE2F-B772169E50D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015792"/>
              </p:ext>
            </p:extLst>
          </p:nvPr>
        </p:nvGraphicFramePr>
        <p:xfrm>
          <a:off x="699420" y="1244600"/>
          <a:ext cx="11377359" cy="561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F2156245-85C4-41EB-9AA3-FF17928D8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418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01B7222-71C2-46F9-B1D3-E69FC2C57B37}"/>
              </a:ext>
            </a:extLst>
          </p:cNvPr>
          <p:cNvSpPr txBox="1"/>
          <p:nvPr/>
        </p:nvSpPr>
        <p:spPr>
          <a:xfrm>
            <a:off x="6121330" y="114666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Japan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4D3B-34CD-4B24-A364-486D3E331273}"/>
              </a:ext>
            </a:extLst>
          </p:cNvPr>
          <p:cNvSpPr txBox="1"/>
          <p:nvPr/>
        </p:nvSpPr>
        <p:spPr>
          <a:xfrm>
            <a:off x="2411938" y="1066579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USA</a:t>
            </a:r>
          </a:p>
        </p:txBody>
      </p:sp>
      <p:pic>
        <p:nvPicPr>
          <p:cNvPr id="40964" name="Picture 4">
            <a:extLst>
              <a:ext uri="{FF2B5EF4-FFF2-40B4-BE49-F238E27FC236}">
                <a16:creationId xmlns:a16="http://schemas.microsoft.com/office/drawing/2014/main" id="{14FBD985-8646-462E-A8E3-04EF67E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124" y="3952222"/>
            <a:ext cx="3207764" cy="20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1B77E919-8DF0-459E-8F1F-1D15DE75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75" y="3952221"/>
            <a:ext cx="3191688" cy="20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9" name="Picture 9">
            <a:extLst>
              <a:ext uri="{FF2B5EF4-FFF2-40B4-BE49-F238E27FC236}">
                <a16:creationId xmlns:a16="http://schemas.microsoft.com/office/drawing/2014/main" id="{BD2B4328-815E-4CEE-BC4B-13F8E2FBC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0090" y="3952221"/>
            <a:ext cx="3191688" cy="201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AE4A3C0-5687-41FF-BA90-4056DB20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064" y="1725153"/>
            <a:ext cx="3561504" cy="20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42A70B0-E266-4093-AC38-31D2DACE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89" y="1725153"/>
            <a:ext cx="3561504" cy="20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64A3E25-66E7-4564-9A7F-F0D447C9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439" y="1725153"/>
            <a:ext cx="3561504" cy="201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53D07C-EDDE-4BB2-B5A6-DAA4C838EB6B}"/>
              </a:ext>
            </a:extLst>
          </p:cNvPr>
          <p:cNvSpPr txBox="1"/>
          <p:nvPr/>
        </p:nvSpPr>
        <p:spPr>
          <a:xfrm>
            <a:off x="9536495" y="1146668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Europe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D15965C-F253-4D01-A11E-4491A3250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FB62FA-3812-418D-8F18-8A1818282BA9}"/>
              </a:ext>
            </a:extLst>
          </p:cNvPr>
          <p:cNvSpPr txBox="1"/>
          <p:nvPr/>
        </p:nvSpPr>
        <p:spPr>
          <a:xfrm>
            <a:off x="4220970" y="685003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Comic Sans MS" panose="030F0702030302020204" pitchFamily="66" charset="0"/>
              </a:rPr>
              <a:t>Distribution of Genres &amp; Consoles</a:t>
            </a:r>
            <a:endParaRPr lang="en-U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0943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2D61749-64FB-4304-800D-AA5424D7A0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3711570"/>
              </p:ext>
            </p:extLst>
          </p:nvPr>
        </p:nvGraphicFramePr>
        <p:xfrm>
          <a:off x="695739" y="1468998"/>
          <a:ext cx="11496261" cy="53890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B31CD66-822E-41CC-AFFE-BC88BA9E0A0D}"/>
              </a:ext>
            </a:extLst>
          </p:cNvPr>
          <p:cNvSpPr txBox="1"/>
          <p:nvPr/>
        </p:nvSpPr>
        <p:spPr>
          <a:xfrm>
            <a:off x="4344578" y="974034"/>
            <a:ext cx="4198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Distribution Video Game Genre</a:t>
            </a:r>
          </a:p>
          <a:p>
            <a:pPr algn="ctr"/>
            <a:r>
              <a:rPr lang="en-US" sz="2000" dirty="0"/>
              <a:t>USA | Europe | Japan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6A07A7D-4CFF-48DB-8A78-BB70AA0DB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69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75C7B974-63C2-4ACA-A61C-4107E5487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3853111"/>
              </p:ext>
            </p:extLst>
          </p:nvPr>
        </p:nvGraphicFramePr>
        <p:xfrm>
          <a:off x="983580" y="1170965"/>
          <a:ext cx="9915772" cy="5391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95C3B31-DB2D-4DCB-AE28-26CC8CAA3E3C}"/>
              </a:ext>
            </a:extLst>
          </p:cNvPr>
          <p:cNvSpPr/>
          <p:nvPr/>
        </p:nvSpPr>
        <p:spPr>
          <a:xfrm>
            <a:off x="4326855" y="709300"/>
            <a:ext cx="4221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Overall USA Genres Breakdown</a:t>
            </a:r>
          </a:p>
        </p:txBody>
      </p:sp>
      <p:pic>
        <p:nvPicPr>
          <p:cNvPr id="12" name="Picture 11" descr="A dark room&#10;&#10;Description automatically generated">
            <a:extLst>
              <a:ext uri="{FF2B5EF4-FFF2-40B4-BE49-F238E27FC236}">
                <a16:creationId xmlns:a16="http://schemas.microsoft.com/office/drawing/2014/main" id="{8ED3FABB-3005-46A0-9459-5016318194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580" y="949502"/>
            <a:ext cx="2917350" cy="2917350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E00A05C-BC4C-4084-8D98-8D63159D0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022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77C2127-1CE5-45DE-A7EF-7358FAC9E8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3388789"/>
              </p:ext>
            </p:extLst>
          </p:nvPr>
        </p:nvGraphicFramePr>
        <p:xfrm>
          <a:off x="1315196" y="1159496"/>
          <a:ext cx="9893224" cy="5239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76080A4-FD9E-4359-B23B-087162C51802}"/>
              </a:ext>
            </a:extLst>
          </p:cNvPr>
          <p:cNvSpPr/>
          <p:nvPr/>
        </p:nvSpPr>
        <p:spPr>
          <a:xfrm>
            <a:off x="4655260" y="658967"/>
            <a:ext cx="40504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Overall EU Genres Breakdown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59E2CBB-32FF-4796-9D37-B2F0E3529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96" y="1543433"/>
            <a:ext cx="3802713" cy="315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DB231C18-C283-44D5-822E-8FC1E2AF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807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56E7AD8-2D13-4CE3-B06B-D091E4759B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5372618"/>
              </p:ext>
            </p:extLst>
          </p:nvPr>
        </p:nvGraphicFramePr>
        <p:xfrm>
          <a:off x="1110571" y="1445427"/>
          <a:ext cx="9608229" cy="5492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59415DD-7B33-47BB-8013-28421305FC3E}"/>
              </a:ext>
            </a:extLst>
          </p:cNvPr>
          <p:cNvSpPr/>
          <p:nvPr/>
        </p:nvSpPr>
        <p:spPr>
          <a:xfrm>
            <a:off x="4165605" y="845840"/>
            <a:ext cx="44703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Overall Japan Genres Breakdown</a:t>
            </a:r>
          </a:p>
        </p:txBody>
      </p:sp>
      <p:pic>
        <p:nvPicPr>
          <p:cNvPr id="6" name="Picture 24" descr="Top logo">
            <a:extLst>
              <a:ext uri="{FF2B5EF4-FFF2-40B4-BE49-F238E27FC236}">
                <a16:creationId xmlns:a16="http://schemas.microsoft.com/office/drawing/2014/main" id="{57B39695-13C9-4DEA-8C2D-073F6010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69786"/>
            <a:ext cx="3453958" cy="105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4" descr="C:\Users\mikel\Downloads\super-smash-bros-ultimate-logo-clipart-5.webp">
            <a:extLst>
              <a:ext uri="{FF2B5EF4-FFF2-40B4-BE49-F238E27FC236}">
                <a16:creationId xmlns:a16="http://schemas.microsoft.com/office/drawing/2014/main" id="{E7738138-57B6-45A9-8579-1A8FC57596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1F907C2B-29E1-4171-841E-90D44F828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80" y="235425"/>
            <a:ext cx="334327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148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E0BAD1-79A3-4266-9DCF-EC9777339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32688"/>
              </p:ext>
            </p:extLst>
          </p:nvPr>
        </p:nvGraphicFramePr>
        <p:xfrm>
          <a:off x="1205189" y="959646"/>
          <a:ext cx="8024535" cy="512244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4907">
                  <a:extLst>
                    <a:ext uri="{9D8B030D-6E8A-4147-A177-3AD203B41FA5}">
                      <a16:colId xmlns:a16="http://schemas.microsoft.com/office/drawing/2014/main" val="2988666830"/>
                    </a:ext>
                  </a:extLst>
                </a:gridCol>
                <a:gridCol w="1604907">
                  <a:extLst>
                    <a:ext uri="{9D8B030D-6E8A-4147-A177-3AD203B41FA5}">
                      <a16:colId xmlns:a16="http://schemas.microsoft.com/office/drawing/2014/main" val="1172443386"/>
                    </a:ext>
                  </a:extLst>
                </a:gridCol>
                <a:gridCol w="1604907">
                  <a:extLst>
                    <a:ext uri="{9D8B030D-6E8A-4147-A177-3AD203B41FA5}">
                      <a16:colId xmlns:a16="http://schemas.microsoft.com/office/drawing/2014/main" val="2702431682"/>
                    </a:ext>
                  </a:extLst>
                </a:gridCol>
                <a:gridCol w="1604907">
                  <a:extLst>
                    <a:ext uri="{9D8B030D-6E8A-4147-A177-3AD203B41FA5}">
                      <a16:colId xmlns:a16="http://schemas.microsoft.com/office/drawing/2014/main" val="1606254040"/>
                    </a:ext>
                  </a:extLst>
                </a:gridCol>
                <a:gridCol w="1604907">
                  <a:extLst>
                    <a:ext uri="{9D8B030D-6E8A-4147-A177-3AD203B41FA5}">
                      <a16:colId xmlns:a16="http://schemas.microsoft.com/office/drawing/2014/main" val="3895615749"/>
                    </a:ext>
                  </a:extLst>
                </a:gridCol>
              </a:tblGrid>
              <a:tr h="38454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USA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>
                          <a:effectLst/>
                        </a:rPr>
                        <a:t>Europe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Japan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Which country has the best performing genre?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0166835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Action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272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251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278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8256325"/>
                  </a:ext>
                </a:extLst>
              </a:tr>
              <a:tr h="384546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Action-Adventure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14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15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effectLst/>
                        </a:rPr>
                        <a:t>Europe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5813553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Adventure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43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Europe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60189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Fighting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51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61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899948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Inc, Action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134121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Misc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107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121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145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316185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Music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2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USA,EU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1585962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Party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004346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>
                          <a:effectLst/>
                        </a:rPr>
                        <a:t>Platform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89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82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USA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7114271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Puzzle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27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126889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Racing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124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Europe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133102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Role-Playing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343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8826044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Shooter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243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USA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232870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Simulation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46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Europe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585699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Sports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217</a:t>
                      </a:r>
                      <a:endParaRPr lang="en-US" sz="1400" b="0" i="0" u="none" strike="noStrike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USA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4117777"/>
                  </a:ext>
                </a:extLst>
              </a:tr>
              <a:tr h="240341"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1" u="none" strike="noStrike" dirty="0">
                          <a:effectLst/>
                        </a:rPr>
                        <a:t>Strategy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u="none" strike="noStrike" dirty="0">
                          <a:effectLst/>
                        </a:rPr>
                        <a:t>36</a:t>
                      </a:r>
                      <a:endParaRPr lang="en-US" sz="1400" b="0" i="0" u="none" strike="noStrike" dirty="0">
                        <a:solidFill>
                          <a:srgbClr val="0061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effectLst/>
                        </a:rPr>
                        <a:t>Japan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017" marR="12017" marT="12017" marB="0" anchor="ctr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14913"/>
                  </a:ext>
                </a:extLst>
              </a:tr>
              <a:tr h="48068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Which genre best by region?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Action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u="none" strike="noStrike" dirty="0">
                          <a:effectLst/>
                        </a:rPr>
                        <a:t>Role-playing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 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17" marR="12017" marT="12017" marB="0" anchor="b">
                    <a:solidFill>
                      <a:srgbClr val="EFE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4929118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B8E218DF-3163-4452-BE59-9775BE30E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916" y="265851"/>
            <a:ext cx="21145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4D127F4-3C65-42D8-90F1-9E6335B29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265851"/>
            <a:ext cx="2019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416CA9B-66AE-4DFE-B03A-C9C9D78D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70" y="265851"/>
            <a:ext cx="3590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55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26FB7CD-4763-45CF-B871-667EA3BF9973}"/>
              </a:ext>
            </a:extLst>
          </p:cNvPr>
          <p:cNvSpPr/>
          <p:nvPr/>
        </p:nvSpPr>
        <p:spPr>
          <a:xfrm>
            <a:off x="1174750" y="1365250"/>
            <a:ext cx="11017250" cy="36195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3E32F2-4A9E-40CC-BC1E-E57047A7BBAC}"/>
              </a:ext>
            </a:extLst>
          </p:cNvPr>
          <p:cNvSpPr/>
          <p:nvPr/>
        </p:nvSpPr>
        <p:spPr>
          <a:xfrm>
            <a:off x="13906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8D1DC-5AE7-4789-BC07-03630FFF0ED5}"/>
              </a:ext>
            </a:extLst>
          </p:cNvPr>
          <p:cNvSpPr/>
          <p:nvPr/>
        </p:nvSpPr>
        <p:spPr>
          <a:xfrm>
            <a:off x="39242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7086C4-D97E-4A49-AA03-467E0A773EF3}"/>
              </a:ext>
            </a:extLst>
          </p:cNvPr>
          <p:cNvSpPr/>
          <p:nvPr/>
        </p:nvSpPr>
        <p:spPr>
          <a:xfrm>
            <a:off x="64579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6E03F-EB96-4F33-8AE5-BFACBACAAB61}"/>
              </a:ext>
            </a:extLst>
          </p:cNvPr>
          <p:cNvSpPr/>
          <p:nvPr/>
        </p:nvSpPr>
        <p:spPr>
          <a:xfrm>
            <a:off x="8991599" y="2438400"/>
            <a:ext cx="2171701" cy="1358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Insights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DBAF82BF-287D-4993-B772-96EE0B20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54143"/>
            <a:ext cx="35528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>
            <a:extLst>
              <a:ext uri="{FF2B5EF4-FFF2-40B4-BE49-F238E27FC236}">
                <a16:creationId xmlns:a16="http://schemas.microsoft.com/office/drawing/2014/main" id="{0E9AE430-0282-431D-BE4E-97D763B4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356" y="4205729"/>
            <a:ext cx="3041288" cy="2387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687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17DBB-A788-4D1C-BE1A-58B2A674A6E9}"/>
              </a:ext>
            </a:extLst>
          </p:cNvPr>
          <p:cNvSpPr/>
          <p:nvPr/>
        </p:nvSpPr>
        <p:spPr>
          <a:xfrm>
            <a:off x="1627377" y="1616145"/>
            <a:ext cx="8937245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genre performs the best?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genre in each region is most popular?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country has the best performing genre?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console performs the best?</a:t>
            </a: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Comic Sans MS" panose="030F0702030302020204" pitchFamily="66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F54DDFC-EEAE-4736-8292-99720AC3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461682"/>
            <a:ext cx="4095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uper mario money box png&quot;">
            <a:extLst>
              <a:ext uri="{FF2B5EF4-FFF2-40B4-BE49-F238E27FC236}">
                <a16:creationId xmlns:a16="http://schemas.microsoft.com/office/drawing/2014/main" id="{9EEFC4A0-2480-4148-9DF8-EA56D5D3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7333" r="7777" b="7778"/>
          <a:stretch/>
        </p:blipFill>
        <p:spPr bwMode="auto">
          <a:xfrm>
            <a:off x="4889500" y="3970618"/>
            <a:ext cx="2413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211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rrow: Right 22">
            <a:extLst>
              <a:ext uri="{FF2B5EF4-FFF2-40B4-BE49-F238E27FC236}">
                <a16:creationId xmlns:a16="http://schemas.microsoft.com/office/drawing/2014/main" id="{4C1F26CA-F062-435B-A116-4A5EB25CCD81}"/>
              </a:ext>
            </a:extLst>
          </p:cNvPr>
          <p:cNvSpPr/>
          <p:nvPr/>
        </p:nvSpPr>
        <p:spPr>
          <a:xfrm>
            <a:off x="4819650" y="2025650"/>
            <a:ext cx="5429250" cy="3231696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DBAF82BF-287D-4993-B772-96EE0B20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54143"/>
            <a:ext cx="35528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63A745-6224-4E60-9D6E-4E969E58C87A}"/>
              </a:ext>
            </a:extLst>
          </p:cNvPr>
          <p:cNvSpPr txBox="1"/>
          <p:nvPr/>
        </p:nvSpPr>
        <p:spPr>
          <a:xfrm>
            <a:off x="1968027" y="1326476"/>
            <a:ext cx="291100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Introduction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Objective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Methodology</a:t>
            </a:r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Analysis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USA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Europe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Japan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b="1" dirty="0"/>
              <a:t>Insights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Questions?</a:t>
            </a:r>
          </a:p>
          <a:p>
            <a:pPr lvl="1"/>
            <a:endParaRPr lang="en-US" sz="2600" dirty="0"/>
          </a:p>
          <a:p>
            <a:pPr marL="742950" lvl="1" indent="-285750">
              <a:buFont typeface="Wingdings" panose="05000000000000000000" pitchFamily="2" charset="2"/>
              <a:buChar char="q"/>
            </a:pPr>
            <a:endParaRPr lang="en-US" sz="2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600" dirty="0"/>
          </a:p>
          <a:p>
            <a:endParaRPr lang="en-US" sz="2600" dirty="0"/>
          </a:p>
        </p:txBody>
      </p:sp>
      <p:pic>
        <p:nvPicPr>
          <p:cNvPr id="22" name="Picture 4">
            <a:extLst>
              <a:ext uri="{FF2B5EF4-FFF2-40B4-BE49-F238E27FC236}">
                <a16:creationId xmlns:a16="http://schemas.microsoft.com/office/drawing/2014/main" id="{0A9C14C3-ED56-4C10-9F0A-13737869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482" y="1614488"/>
            <a:ext cx="2316107" cy="2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8B6EBB07-DF57-4859-8194-F4987EBDBDF1}"/>
              </a:ext>
            </a:extLst>
          </p:cNvPr>
          <p:cNvSpPr/>
          <p:nvPr/>
        </p:nvSpPr>
        <p:spPr>
          <a:xfrm>
            <a:off x="7488105" y="134921"/>
            <a:ext cx="2269936" cy="1520857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79046D-7F00-48AE-99EF-1818302A74EB}"/>
              </a:ext>
            </a:extLst>
          </p:cNvPr>
          <p:cNvSpPr txBox="1"/>
          <p:nvPr/>
        </p:nvSpPr>
        <p:spPr>
          <a:xfrm>
            <a:off x="7581441" y="617127"/>
            <a:ext cx="20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Let’s go! WAHOOO!!</a:t>
            </a:r>
          </a:p>
        </p:txBody>
      </p:sp>
    </p:spTree>
    <p:extLst>
      <p:ext uri="{BB962C8B-B14F-4D97-AF65-F5344CB8AC3E}">
        <p14:creationId xmlns:p14="http://schemas.microsoft.com/office/powerpoint/2010/main" val="307052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0109C1-F562-41AF-B5F2-BFBFB684059C}"/>
              </a:ext>
            </a:extLst>
          </p:cNvPr>
          <p:cNvSpPr/>
          <p:nvPr/>
        </p:nvSpPr>
        <p:spPr>
          <a:xfrm>
            <a:off x="1367518" y="9406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Which genre performs the best? </a:t>
            </a:r>
          </a:p>
          <a:p>
            <a:pPr lvl="1"/>
            <a:r>
              <a:rPr lang="en-US" b="1" dirty="0"/>
              <a:t> 		     </a:t>
            </a:r>
            <a:r>
              <a:rPr lang="en-US" sz="1600" dirty="0"/>
              <a:t>Action Genre</a:t>
            </a: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19EB314-BF61-4427-9F5A-98F9AEA6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4" y="343750"/>
            <a:ext cx="31337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44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17DBB-A788-4D1C-BE1A-58B2A674A6E9}"/>
              </a:ext>
            </a:extLst>
          </p:cNvPr>
          <p:cNvSpPr/>
          <p:nvPr/>
        </p:nvSpPr>
        <p:spPr>
          <a:xfrm>
            <a:off x="1627377" y="1616145"/>
            <a:ext cx="89372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strike="sngStrike" dirty="0"/>
              <a:t>Which genre in each region is most popular?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genre performs the best?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country has the best performing genre?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Comic Sans MS" panose="030F0702030302020204" pitchFamily="66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F54DDFC-EEAE-4736-8292-99720AC3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461682"/>
            <a:ext cx="4095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uper mario money box png&quot;">
            <a:extLst>
              <a:ext uri="{FF2B5EF4-FFF2-40B4-BE49-F238E27FC236}">
                <a16:creationId xmlns:a16="http://schemas.microsoft.com/office/drawing/2014/main" id="{9EEFC4A0-2480-4148-9DF8-EA56D5D3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7333" r="7777" b="7778"/>
          <a:stretch/>
        </p:blipFill>
        <p:spPr bwMode="auto">
          <a:xfrm>
            <a:off x="4889500" y="3970618"/>
            <a:ext cx="2413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061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0109C1-F562-41AF-B5F2-BFBFB684059C}"/>
              </a:ext>
            </a:extLst>
          </p:cNvPr>
          <p:cNvSpPr/>
          <p:nvPr/>
        </p:nvSpPr>
        <p:spPr>
          <a:xfrm>
            <a:off x="1367518" y="94063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strike="sngStrike" dirty="0"/>
              <a:t>Which genre performs the best? </a:t>
            </a:r>
          </a:p>
          <a:p>
            <a:pPr lvl="1"/>
            <a:r>
              <a:rPr lang="en-US" b="1" strike="sngStrike" dirty="0"/>
              <a:t> 		     </a:t>
            </a:r>
            <a:r>
              <a:rPr lang="en-US" sz="1600" strike="sngStrike" dirty="0"/>
              <a:t>Action Genre</a:t>
            </a:r>
            <a:endParaRPr lang="en-US" strike="sngStrike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Which genre in each region is most popular?</a:t>
            </a:r>
          </a:p>
          <a:p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6468F3-B9EC-49C1-B202-359D65DFC1F9}"/>
              </a:ext>
            </a:extLst>
          </p:cNvPr>
          <p:cNvGraphicFramePr>
            <a:graphicFrameLocks noGrp="1"/>
          </p:cNvGraphicFramePr>
          <p:nvPr/>
        </p:nvGraphicFramePr>
        <p:xfrm>
          <a:off x="3106057" y="1900710"/>
          <a:ext cx="2023864" cy="3581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59">
                  <a:extLst>
                    <a:ext uri="{9D8B030D-6E8A-4147-A177-3AD203B41FA5}">
                      <a16:colId xmlns:a16="http://schemas.microsoft.com/office/drawing/2014/main" val="2465956524"/>
                    </a:ext>
                  </a:extLst>
                </a:gridCol>
                <a:gridCol w="1416705">
                  <a:extLst>
                    <a:ext uri="{9D8B030D-6E8A-4147-A177-3AD203B41FA5}">
                      <a16:colId xmlns:a16="http://schemas.microsoft.com/office/drawing/2014/main" val="1785631386"/>
                    </a:ext>
                  </a:extLst>
                </a:gridCol>
              </a:tblGrid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Action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429311595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Action-Adventure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06655459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Adventure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468487612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Fighting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41561760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Inc, Action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184091859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err="1">
                          <a:effectLst/>
                        </a:rPr>
                        <a:t>Misc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79415253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USA,EU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Music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899878936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Party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49130047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Platform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52193547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Puzzle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336474151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Racing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2958086446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Role-Playing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86001218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Shooter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6040680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Simulation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543304801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Sports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222500388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Strategy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b"/>
                </a:tc>
                <a:extLst>
                  <a:ext uri="{0D108BD9-81ED-4DB2-BD59-A6C34878D82A}">
                    <a16:rowId xmlns:a16="http://schemas.microsoft.com/office/drawing/2014/main" val="3597977573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C19EB314-BF61-4427-9F5A-98F9AEA6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4" y="343750"/>
            <a:ext cx="31337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544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17DBB-A788-4D1C-BE1A-58B2A674A6E9}"/>
              </a:ext>
            </a:extLst>
          </p:cNvPr>
          <p:cNvSpPr/>
          <p:nvPr/>
        </p:nvSpPr>
        <p:spPr>
          <a:xfrm>
            <a:off x="1627377" y="1616145"/>
            <a:ext cx="8937245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strike="sngStrike" dirty="0"/>
              <a:t>Which genre in each region is most popular?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strike="sngStrike" dirty="0"/>
              <a:t>Which genre performs the best?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Which country has the best performing genre?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en-US" sz="2600" dirty="0">
              <a:latin typeface="Comic Sans MS" panose="030F0702030302020204" pitchFamily="66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F54DDFC-EEAE-4736-8292-99720AC30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461682"/>
            <a:ext cx="40957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Image result for super mario money box png&quot;">
            <a:extLst>
              <a:ext uri="{FF2B5EF4-FFF2-40B4-BE49-F238E27FC236}">
                <a16:creationId xmlns:a16="http://schemas.microsoft.com/office/drawing/2014/main" id="{9EEFC4A0-2480-4148-9DF8-EA56D5D3CB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7333" r="7777" b="7778"/>
          <a:stretch/>
        </p:blipFill>
        <p:spPr bwMode="auto">
          <a:xfrm>
            <a:off x="4889500" y="3970618"/>
            <a:ext cx="2413000" cy="242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9609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0109C1-F562-41AF-B5F2-BFBFB684059C}"/>
              </a:ext>
            </a:extLst>
          </p:cNvPr>
          <p:cNvSpPr/>
          <p:nvPr/>
        </p:nvSpPr>
        <p:spPr>
          <a:xfrm>
            <a:off x="1367518" y="940637"/>
            <a:ext cx="6096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Which genre performs the best? </a:t>
            </a:r>
          </a:p>
          <a:p>
            <a:pPr lvl="1"/>
            <a:r>
              <a:rPr lang="en-US" b="1" dirty="0"/>
              <a:t> 		     </a:t>
            </a:r>
            <a:r>
              <a:rPr lang="en-US" sz="1600" dirty="0"/>
              <a:t>Action Genre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Which genre in each region is most popular?</a:t>
            </a:r>
          </a:p>
          <a:p>
            <a:r>
              <a:rPr lang="en-US" b="1" dirty="0"/>
              <a:t>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3. 	Which country has the best performing genre?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6468F3-B9EC-49C1-B202-359D65DFC1F9}"/>
              </a:ext>
            </a:extLst>
          </p:cNvPr>
          <p:cNvGraphicFramePr>
            <a:graphicFrameLocks noGrp="1"/>
          </p:cNvGraphicFramePr>
          <p:nvPr/>
        </p:nvGraphicFramePr>
        <p:xfrm>
          <a:off x="3106057" y="1900710"/>
          <a:ext cx="2023864" cy="35813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59">
                  <a:extLst>
                    <a:ext uri="{9D8B030D-6E8A-4147-A177-3AD203B41FA5}">
                      <a16:colId xmlns:a16="http://schemas.microsoft.com/office/drawing/2014/main" val="2465956524"/>
                    </a:ext>
                  </a:extLst>
                </a:gridCol>
                <a:gridCol w="1416705">
                  <a:extLst>
                    <a:ext uri="{9D8B030D-6E8A-4147-A177-3AD203B41FA5}">
                      <a16:colId xmlns:a16="http://schemas.microsoft.com/office/drawing/2014/main" val="1785631386"/>
                    </a:ext>
                  </a:extLst>
                </a:gridCol>
              </a:tblGrid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Action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429311595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Action-Adventure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06655459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Adventure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468487612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Fighting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41561760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Inc, Action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184091859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err="1">
                          <a:effectLst/>
                        </a:rPr>
                        <a:t>Misc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79415253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USA,EU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Music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899878936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Party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491300473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Platform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52193547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Puzzle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336474151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Racing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2958086446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Role-Playing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860012188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Shooter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6040680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Europe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Simulation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3543304801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USA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Sports</a:t>
                      </a:r>
                      <a:endParaRPr lang="en-US" sz="1300" b="1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2225003887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>
                          <a:effectLst/>
                        </a:rPr>
                        <a:t>Japan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Strategy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b"/>
                </a:tc>
                <a:extLst>
                  <a:ext uri="{0D108BD9-81ED-4DB2-BD59-A6C34878D82A}">
                    <a16:rowId xmlns:a16="http://schemas.microsoft.com/office/drawing/2014/main" val="359797757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DC5E33-B44C-4EF3-BF29-8B3BD1CD9E83}"/>
              </a:ext>
            </a:extLst>
          </p:cNvPr>
          <p:cNvGraphicFramePr>
            <a:graphicFrameLocks noGrp="1"/>
          </p:cNvGraphicFramePr>
          <p:nvPr/>
        </p:nvGraphicFramePr>
        <p:xfrm>
          <a:off x="3106057" y="6106419"/>
          <a:ext cx="2023864" cy="67151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7159">
                  <a:extLst>
                    <a:ext uri="{9D8B030D-6E8A-4147-A177-3AD203B41FA5}">
                      <a16:colId xmlns:a16="http://schemas.microsoft.com/office/drawing/2014/main" val="604968835"/>
                    </a:ext>
                  </a:extLst>
                </a:gridCol>
                <a:gridCol w="1416705">
                  <a:extLst>
                    <a:ext uri="{9D8B030D-6E8A-4147-A177-3AD203B41FA5}">
                      <a16:colId xmlns:a16="http://schemas.microsoft.com/office/drawing/2014/main" val="3015729408"/>
                    </a:ext>
                  </a:extLst>
                </a:gridCol>
              </a:tblGrid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USA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Action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407246049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Europe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effectLst/>
                        </a:rPr>
                        <a:t>Action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1007842609"/>
                  </a:ext>
                </a:extLst>
              </a:tr>
              <a:tr h="22383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Japan</a:t>
                      </a:r>
                    </a:p>
                  </a:txBody>
                  <a:tcPr marL="6995" marR="6995" marT="699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Roleplaying</a:t>
                      </a:r>
                    </a:p>
                  </a:txBody>
                  <a:tcPr marL="6995" marR="6995" marT="6995" marB="0" anchor="ctr"/>
                </a:tc>
                <a:extLst>
                  <a:ext uri="{0D108BD9-81ED-4DB2-BD59-A6C34878D82A}">
                    <a16:rowId xmlns:a16="http://schemas.microsoft.com/office/drawing/2014/main" val="849124002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C19EB314-BF61-4427-9F5A-98F9AEA6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4" y="343750"/>
            <a:ext cx="31337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5644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F0109C1-F562-41AF-B5F2-BFBFB684059C}"/>
              </a:ext>
            </a:extLst>
          </p:cNvPr>
          <p:cNvSpPr/>
          <p:nvPr/>
        </p:nvSpPr>
        <p:spPr>
          <a:xfrm>
            <a:off x="1367518" y="940637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b="1" dirty="0"/>
          </a:p>
          <a:p>
            <a:pPr marL="342900" indent="-342900">
              <a:buAutoNum type="arabicPeriod" startAt="3"/>
            </a:pPr>
            <a:r>
              <a:rPr lang="en-US" b="1" strike="sngStrike" dirty="0"/>
              <a:t>Which country has the best performing genre?</a:t>
            </a:r>
          </a:p>
          <a:p>
            <a:pPr marL="342900" indent="-342900">
              <a:buAutoNum type="arabicPeriod" startAt="3"/>
            </a:pPr>
            <a:endParaRPr lang="en-US" b="1" dirty="0"/>
          </a:p>
          <a:p>
            <a:pPr marL="342900" indent="-342900">
              <a:buAutoNum type="arabicPeriod" startAt="3"/>
            </a:pPr>
            <a:endParaRPr lang="en-US" b="1" dirty="0"/>
          </a:p>
          <a:p>
            <a:pPr marL="342900" indent="-342900">
              <a:buAutoNum type="arabicPeriod" startAt="3"/>
            </a:pPr>
            <a:endParaRPr lang="en-US" b="1" dirty="0"/>
          </a:p>
          <a:p>
            <a:pPr marL="342900" indent="-342900">
              <a:buAutoNum type="arabicPeriod" startAt="3"/>
            </a:pPr>
            <a:endParaRPr lang="en-US" b="1" dirty="0"/>
          </a:p>
          <a:p>
            <a:pPr marL="342900" indent="-342900">
              <a:buAutoNum type="arabicPeriod" startAt="3"/>
            </a:pPr>
            <a:endParaRPr lang="en-US" b="1" dirty="0"/>
          </a:p>
          <a:p>
            <a:pPr marL="342900" indent="-342900">
              <a:buAutoNum type="arabicPeriod" startAt="3"/>
            </a:pPr>
            <a:r>
              <a:rPr lang="en-US" b="1" dirty="0"/>
              <a:t>Which console performs the best per region?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DC5E33-B44C-4EF3-BF29-8B3BD1CD9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08272"/>
              </p:ext>
            </p:extLst>
          </p:nvPr>
        </p:nvGraphicFramePr>
        <p:xfrm>
          <a:off x="2906046" y="1759043"/>
          <a:ext cx="2423886" cy="80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7166">
                  <a:extLst>
                    <a:ext uri="{9D8B030D-6E8A-4147-A177-3AD203B41FA5}">
                      <a16:colId xmlns:a16="http://schemas.microsoft.com/office/drawing/2014/main" val="604968835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3015729408"/>
                    </a:ext>
                  </a:extLst>
                </a:gridCol>
              </a:tblGrid>
              <a:tr h="2680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USA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8378" marR="8378" marT="837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8378" marR="8378" marT="8378" marB="0" anchor="ctr"/>
                </a:tc>
                <a:extLst>
                  <a:ext uri="{0D108BD9-81ED-4DB2-BD59-A6C34878D82A}">
                    <a16:rowId xmlns:a16="http://schemas.microsoft.com/office/drawing/2014/main" val="407246049"/>
                  </a:ext>
                </a:extLst>
              </a:tr>
              <a:tr h="2680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Europe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8378" marR="8378" marT="837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u="none" strike="noStrike" dirty="0">
                          <a:effectLst/>
                        </a:rPr>
                        <a:t>Action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Franklin Gothic Book" panose="020B0503020102020204" pitchFamily="34" charset="0"/>
                      </a:endParaRPr>
                    </a:p>
                  </a:txBody>
                  <a:tcPr marL="8378" marR="8378" marT="8378" marB="0" anchor="ctr"/>
                </a:tc>
                <a:extLst>
                  <a:ext uri="{0D108BD9-81ED-4DB2-BD59-A6C34878D82A}">
                    <a16:rowId xmlns:a16="http://schemas.microsoft.com/office/drawing/2014/main" val="1007842609"/>
                  </a:ext>
                </a:extLst>
              </a:tr>
              <a:tr h="2680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Japan</a:t>
                      </a:r>
                    </a:p>
                  </a:txBody>
                  <a:tcPr marL="8378" marR="8378" marT="8378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Franklin Gothic Book" panose="020B0503020102020204" pitchFamily="34" charset="0"/>
                        </a:rPr>
                        <a:t>Roleplaying</a:t>
                      </a:r>
                    </a:p>
                  </a:txBody>
                  <a:tcPr marL="8378" marR="8378" marT="8378" marB="0" anchor="ctr"/>
                </a:tc>
                <a:extLst>
                  <a:ext uri="{0D108BD9-81ED-4DB2-BD59-A6C34878D82A}">
                    <a16:rowId xmlns:a16="http://schemas.microsoft.com/office/drawing/2014/main" val="849124002"/>
                  </a:ext>
                </a:extLst>
              </a:tr>
            </a:tbl>
          </a:graphicData>
        </a:graphic>
      </p:graphicFrame>
      <p:pic>
        <p:nvPicPr>
          <p:cNvPr id="9" name="Picture 2">
            <a:extLst>
              <a:ext uri="{FF2B5EF4-FFF2-40B4-BE49-F238E27FC236}">
                <a16:creationId xmlns:a16="http://schemas.microsoft.com/office/drawing/2014/main" id="{C19EB314-BF61-4427-9F5A-98F9AEA6B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4" y="358264"/>
            <a:ext cx="31337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C3FD676-4F17-431A-A7D7-D70806235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213" y="3733695"/>
            <a:ext cx="3471246" cy="218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FBE577F0-2269-4ED7-9B19-2C0D4868E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64" y="3733695"/>
            <a:ext cx="3453850" cy="218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649850F5-F9BE-4EB1-A2DB-B0654DF91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9179" y="3733695"/>
            <a:ext cx="3453850" cy="218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E2FDA3-A5CE-4CAE-829F-52100D539A0A}"/>
              </a:ext>
            </a:extLst>
          </p:cNvPr>
          <p:cNvSpPr txBox="1"/>
          <p:nvPr/>
        </p:nvSpPr>
        <p:spPr>
          <a:xfrm>
            <a:off x="6036433" y="326251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Japan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F1417E-B67E-44C2-8763-E5A049276C9C}"/>
              </a:ext>
            </a:extLst>
          </p:cNvPr>
          <p:cNvSpPr txBox="1"/>
          <p:nvPr/>
        </p:nvSpPr>
        <p:spPr>
          <a:xfrm>
            <a:off x="2327041" y="318242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C36E9-B67E-4DB7-8C43-06B8BEE02C49}"/>
              </a:ext>
            </a:extLst>
          </p:cNvPr>
          <p:cNvSpPr txBox="1"/>
          <p:nvPr/>
        </p:nvSpPr>
        <p:spPr>
          <a:xfrm>
            <a:off x="9451598" y="3262514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Europe</a:t>
            </a:r>
          </a:p>
        </p:txBody>
      </p:sp>
    </p:spTree>
    <p:extLst>
      <p:ext uri="{BB962C8B-B14F-4D97-AF65-F5344CB8AC3E}">
        <p14:creationId xmlns:p14="http://schemas.microsoft.com/office/powerpoint/2010/main" val="427325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super mario money box png&quot;">
            <a:extLst>
              <a:ext uri="{FF2B5EF4-FFF2-40B4-BE49-F238E27FC236}">
                <a16:creationId xmlns:a16="http://schemas.microsoft.com/office/drawing/2014/main" id="{7F23E7D2-A52C-4FD2-BFF1-DCB1F3E9C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7333" r="7777" b="7778"/>
          <a:stretch/>
        </p:blipFill>
        <p:spPr bwMode="auto">
          <a:xfrm>
            <a:off x="9915797" y="1393734"/>
            <a:ext cx="1604681" cy="161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65DC0F-C0AE-43B2-A907-AEAFBAA2D394}"/>
              </a:ext>
            </a:extLst>
          </p:cNvPr>
          <p:cNvSpPr txBox="1"/>
          <p:nvPr/>
        </p:nvSpPr>
        <p:spPr>
          <a:xfrm>
            <a:off x="1023938" y="1393734"/>
            <a:ext cx="72183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USA, and Europe exhibit share a strong interest in these 3 genres</a:t>
            </a:r>
            <a:r>
              <a:rPr lang="en-US" sz="2400" b="1" dirty="0"/>
              <a:t>: action</a:t>
            </a:r>
            <a:r>
              <a:rPr lang="en-US" sz="2400" dirty="0"/>
              <a:t>, </a:t>
            </a:r>
            <a:r>
              <a:rPr lang="en-US" sz="2400" b="1" dirty="0"/>
              <a:t>shooter</a:t>
            </a:r>
            <a:r>
              <a:rPr lang="en-US" sz="2400" dirty="0"/>
              <a:t>, and </a:t>
            </a:r>
            <a:r>
              <a:rPr lang="en-US" sz="2400" b="1" dirty="0"/>
              <a:t>sport</a:t>
            </a:r>
            <a:r>
              <a:rPr lang="en-US" sz="2400" dirty="0"/>
              <a:t>. 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Japan is interested in these top 3 genres: r</a:t>
            </a:r>
            <a:r>
              <a:rPr lang="en-US" sz="2400" b="1" dirty="0"/>
              <a:t>ole-playing</a:t>
            </a:r>
            <a:r>
              <a:rPr lang="en-US" sz="2400" dirty="0"/>
              <a:t>, </a:t>
            </a:r>
            <a:r>
              <a:rPr lang="en-US" sz="2400" b="1" dirty="0"/>
              <a:t>action</a:t>
            </a:r>
            <a:r>
              <a:rPr lang="en-US" sz="2400" dirty="0"/>
              <a:t>, and </a:t>
            </a:r>
            <a:r>
              <a:rPr lang="en-US" sz="2400" b="1" dirty="0"/>
              <a:t>miscellaneous</a:t>
            </a:r>
            <a:r>
              <a:rPr lang="en-US" sz="2400" dirty="0"/>
              <a:t>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USA, Europe, and Japan have a strong interest in the </a:t>
            </a:r>
            <a:r>
              <a:rPr lang="en-US" sz="2400" b="1" dirty="0"/>
              <a:t>action</a:t>
            </a:r>
            <a:r>
              <a:rPr lang="en-US" sz="2400" dirty="0"/>
              <a:t> genre. 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USA : Xbox 360 , PS4, PS3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Japan : 3DS, DS, PS4.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US" sz="2400" dirty="0"/>
              <a:t>Europe : PS4, PS3,  XBOX360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Handheld consoles are better in Japan which could explain the genre rating disparity.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Determine which companies are performing the best and which genre they have been focusing on? </a:t>
            </a:r>
          </a:p>
          <a:p>
            <a:endParaRPr lang="en-US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590C344-03C2-47DB-B6EF-39DDBF8D2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400050"/>
            <a:ext cx="31337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5B2FF29-C387-43D9-B274-0F291BD8C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1594">
            <a:off x="9560085" y="3348038"/>
            <a:ext cx="2316107" cy="271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14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Image result for super mario money box png&quot;">
            <a:extLst>
              <a:ext uri="{FF2B5EF4-FFF2-40B4-BE49-F238E27FC236}">
                <a16:creationId xmlns:a16="http://schemas.microsoft.com/office/drawing/2014/main" id="{7F23E7D2-A52C-4FD2-BFF1-DCB1F3E9C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" t="7333" r="7777" b="7778"/>
          <a:stretch/>
        </p:blipFill>
        <p:spPr bwMode="auto">
          <a:xfrm>
            <a:off x="4230687" y="1063040"/>
            <a:ext cx="3730625" cy="375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779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30A5D5-CCB8-478D-8DB7-E8FB6826E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60" b="17909"/>
          <a:stretch/>
        </p:blipFill>
        <p:spPr>
          <a:xfrm>
            <a:off x="673475" y="5553074"/>
            <a:ext cx="5148072" cy="1031517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EA4125-9CBC-490E-8432-8B5ECF083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75" y="0"/>
            <a:ext cx="5268109" cy="5321323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89AAE6-17CF-4FDC-A5A3-FED3977F5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601" y="184486"/>
            <a:ext cx="3068923" cy="309211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5716-8CBF-4095-A641-DE7A54399C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73"/>
          <a:stretch/>
        </p:blipFill>
        <p:spPr>
          <a:xfrm>
            <a:off x="5941584" y="184486"/>
            <a:ext cx="3026786" cy="309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8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64DA6D73-8B22-490E-9CBE-EE1A62AC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16" y="842963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2BAE0-BB59-4DE9-A214-B7AB79850CAE}"/>
              </a:ext>
            </a:extLst>
          </p:cNvPr>
          <p:cNvSpPr txBox="1"/>
          <p:nvPr/>
        </p:nvSpPr>
        <p:spPr>
          <a:xfrm>
            <a:off x="2678988" y="47363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AB7969A4-CA2F-4254-8916-CD961B2F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842962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1B7222-71C2-46F9-B1D3-E69FC2C57B37}"/>
              </a:ext>
            </a:extLst>
          </p:cNvPr>
          <p:cNvSpPr txBox="1"/>
          <p:nvPr/>
        </p:nvSpPr>
        <p:spPr>
          <a:xfrm>
            <a:off x="7084135" y="47363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Japan</a:t>
            </a:r>
          </a:p>
        </p:txBody>
      </p:sp>
      <p:pic>
        <p:nvPicPr>
          <p:cNvPr id="35846" name="Picture 6">
            <a:extLst>
              <a:ext uri="{FF2B5EF4-FFF2-40B4-BE49-F238E27FC236}">
                <a16:creationId xmlns:a16="http://schemas.microsoft.com/office/drawing/2014/main" id="{8995B4FB-9EED-4455-B7A0-E2BEDE9A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716" y="3986213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784D3B-34CD-4B24-A364-486D3E331273}"/>
              </a:ext>
            </a:extLst>
          </p:cNvPr>
          <p:cNvSpPr txBox="1"/>
          <p:nvPr/>
        </p:nvSpPr>
        <p:spPr>
          <a:xfrm>
            <a:off x="2678987" y="361688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</a:t>
            </a:r>
          </a:p>
        </p:txBody>
      </p:sp>
      <p:pic>
        <p:nvPicPr>
          <p:cNvPr id="35848" name="Picture 8">
            <a:extLst>
              <a:ext uri="{FF2B5EF4-FFF2-40B4-BE49-F238E27FC236}">
                <a16:creationId xmlns:a16="http://schemas.microsoft.com/office/drawing/2014/main" id="{484B55D1-7425-4C6D-A118-B400105C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3986212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FEADA7-772C-4D92-AFC9-3DD119F32C08}"/>
              </a:ext>
            </a:extLst>
          </p:cNvPr>
          <p:cNvSpPr txBox="1"/>
          <p:nvPr/>
        </p:nvSpPr>
        <p:spPr>
          <a:xfrm>
            <a:off x="7197147" y="3616880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382A87-4A7E-4FFF-B9E7-4B5A986700A6}"/>
              </a:ext>
            </a:extLst>
          </p:cNvPr>
          <p:cNvSpPr txBox="1"/>
          <p:nvPr/>
        </p:nvSpPr>
        <p:spPr>
          <a:xfrm>
            <a:off x="4095475" y="298309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Genre Count</a:t>
            </a:r>
          </a:p>
        </p:txBody>
      </p:sp>
    </p:spTree>
    <p:extLst>
      <p:ext uri="{BB962C8B-B14F-4D97-AF65-F5344CB8AC3E}">
        <p14:creationId xmlns:p14="http://schemas.microsoft.com/office/powerpoint/2010/main" val="191335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26FB7CD-4763-45CF-B871-667EA3BF9973}"/>
              </a:ext>
            </a:extLst>
          </p:cNvPr>
          <p:cNvSpPr/>
          <p:nvPr/>
        </p:nvSpPr>
        <p:spPr>
          <a:xfrm>
            <a:off x="1174750" y="1365250"/>
            <a:ext cx="11017250" cy="36195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3E32F2-4A9E-40CC-BC1E-E57047A7BBAC}"/>
              </a:ext>
            </a:extLst>
          </p:cNvPr>
          <p:cNvSpPr/>
          <p:nvPr/>
        </p:nvSpPr>
        <p:spPr>
          <a:xfrm>
            <a:off x="1390649" y="2438400"/>
            <a:ext cx="2171701" cy="1358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8D1DC-5AE7-4789-BC07-03630FFF0ED5}"/>
              </a:ext>
            </a:extLst>
          </p:cNvPr>
          <p:cNvSpPr/>
          <p:nvPr/>
        </p:nvSpPr>
        <p:spPr>
          <a:xfrm>
            <a:off x="39242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7086C4-D97E-4A49-AA03-467E0A773EF3}"/>
              </a:ext>
            </a:extLst>
          </p:cNvPr>
          <p:cNvSpPr/>
          <p:nvPr/>
        </p:nvSpPr>
        <p:spPr>
          <a:xfrm>
            <a:off x="64579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6E03F-EB96-4F33-8AE5-BFACBACAAB61}"/>
              </a:ext>
            </a:extLst>
          </p:cNvPr>
          <p:cNvSpPr/>
          <p:nvPr/>
        </p:nvSpPr>
        <p:spPr>
          <a:xfrm>
            <a:off x="89915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Insights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DBAF82BF-287D-4993-B772-96EE0B20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54143"/>
            <a:ext cx="35528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9E366122-4670-4297-93EB-516CFAC34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189" y="4305300"/>
            <a:ext cx="4427621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797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62BAE0-BB59-4DE9-A214-B7AB79850CAE}"/>
              </a:ext>
            </a:extLst>
          </p:cNvPr>
          <p:cNvSpPr txBox="1"/>
          <p:nvPr/>
        </p:nvSpPr>
        <p:spPr>
          <a:xfrm>
            <a:off x="2659938" y="62603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B7222-71C2-46F9-B1D3-E69FC2C57B37}"/>
              </a:ext>
            </a:extLst>
          </p:cNvPr>
          <p:cNvSpPr txBox="1"/>
          <p:nvPr/>
        </p:nvSpPr>
        <p:spPr>
          <a:xfrm>
            <a:off x="7065085" y="62603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Japan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4D3B-34CD-4B24-A364-486D3E331273}"/>
              </a:ext>
            </a:extLst>
          </p:cNvPr>
          <p:cNvSpPr txBox="1"/>
          <p:nvPr/>
        </p:nvSpPr>
        <p:spPr>
          <a:xfrm>
            <a:off x="2659937" y="3769281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FEADA7-772C-4D92-AFC9-3DD119F32C08}"/>
              </a:ext>
            </a:extLst>
          </p:cNvPr>
          <p:cNvSpPr txBox="1"/>
          <p:nvPr/>
        </p:nvSpPr>
        <p:spPr>
          <a:xfrm>
            <a:off x="7178097" y="3769280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</a:t>
            </a:r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22FABBE-BFA0-44F4-A937-2C214381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39" y="1212889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14FBD985-8646-462E-A8E3-04EF67E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22" y="1216103"/>
            <a:ext cx="38004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1B77E919-8DF0-459E-8F1F-1D15DE75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738" y="4304230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9" name="Picture 9">
            <a:extLst>
              <a:ext uri="{FF2B5EF4-FFF2-40B4-BE49-F238E27FC236}">
                <a16:creationId xmlns:a16="http://schemas.microsoft.com/office/drawing/2014/main" id="{BD2B4328-815E-4CEE-BC4B-13F8E2FBC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522" y="4301014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831DFB-F911-4C50-82E7-CCAB9D8D45E0}"/>
              </a:ext>
            </a:extLst>
          </p:cNvPr>
          <p:cNvSpPr txBox="1"/>
          <p:nvPr/>
        </p:nvSpPr>
        <p:spPr>
          <a:xfrm>
            <a:off x="4095475" y="298309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Console Games Count</a:t>
            </a:r>
          </a:p>
        </p:txBody>
      </p:sp>
    </p:spTree>
    <p:extLst>
      <p:ext uri="{BB962C8B-B14F-4D97-AF65-F5344CB8AC3E}">
        <p14:creationId xmlns:p14="http://schemas.microsoft.com/office/powerpoint/2010/main" val="232980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62BAE0-BB59-4DE9-A214-B7AB79850CAE}"/>
              </a:ext>
            </a:extLst>
          </p:cNvPr>
          <p:cNvSpPr txBox="1"/>
          <p:nvPr/>
        </p:nvSpPr>
        <p:spPr>
          <a:xfrm>
            <a:off x="-88051" y="-601507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Global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B7222-71C2-46F9-B1D3-E69FC2C57B37}"/>
              </a:ext>
            </a:extLst>
          </p:cNvPr>
          <p:cNvSpPr txBox="1"/>
          <p:nvPr/>
        </p:nvSpPr>
        <p:spPr>
          <a:xfrm>
            <a:off x="9910084" y="-416841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Japan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784D3B-34CD-4B24-A364-486D3E331273}"/>
              </a:ext>
            </a:extLst>
          </p:cNvPr>
          <p:cNvSpPr txBox="1"/>
          <p:nvPr/>
        </p:nvSpPr>
        <p:spPr>
          <a:xfrm>
            <a:off x="4662927" y="-60150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USA</a:t>
            </a:r>
            <a:endParaRPr lang="en-US" dirty="0"/>
          </a:p>
        </p:txBody>
      </p:sp>
      <p:pic>
        <p:nvPicPr>
          <p:cNvPr id="40962" name="Picture 2">
            <a:extLst>
              <a:ext uri="{FF2B5EF4-FFF2-40B4-BE49-F238E27FC236}">
                <a16:creationId xmlns:a16="http://schemas.microsoft.com/office/drawing/2014/main" id="{122FABBE-BFA0-44F4-A937-2C2143818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7173" y="2233045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14FBD985-8646-462E-A8E3-04EF67E5B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523" y="2363485"/>
            <a:ext cx="38004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>
            <a:extLst>
              <a:ext uri="{FF2B5EF4-FFF2-40B4-BE49-F238E27FC236}">
                <a16:creationId xmlns:a16="http://schemas.microsoft.com/office/drawing/2014/main" id="{1B77E919-8DF0-459E-8F1F-1D15DE75B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08" y="2232477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9" name="Picture 9">
            <a:extLst>
              <a:ext uri="{FF2B5EF4-FFF2-40B4-BE49-F238E27FC236}">
                <a16:creationId xmlns:a16="http://schemas.microsoft.com/office/drawing/2014/main" id="{BD2B4328-815E-4CEE-BC4B-13F8E2FBC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1448" y="2390775"/>
            <a:ext cx="37814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93D360A-5B0E-4C1D-B469-7D4696869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95323" y="-157730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AE4A3C0-5687-41FF-BA90-4056DB201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423" y="0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442A70B0-E266-4093-AC38-31D2DACE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58" y="-157730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864A3E25-66E7-4564-9A7F-F0D447C9F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3298" y="0"/>
            <a:ext cx="42195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53D07C-EDDE-4BB2-B5A6-DAA4C838EB6B}"/>
              </a:ext>
            </a:extLst>
          </p:cNvPr>
          <p:cNvSpPr txBox="1"/>
          <p:nvPr/>
        </p:nvSpPr>
        <p:spPr>
          <a:xfrm>
            <a:off x="14215384" y="-416841"/>
            <a:ext cx="871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Europe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9A32AE-29A5-4FD2-8C7E-89046D6BB82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478660" y="5537084"/>
            <a:ext cx="6391275" cy="147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04E1A1-6C79-4F89-8A42-4A42188DCA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2973" y="5222270"/>
            <a:ext cx="64389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5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>
            <a:extLst>
              <a:ext uri="{FF2B5EF4-FFF2-40B4-BE49-F238E27FC236}">
                <a16:creationId xmlns:a16="http://schemas.microsoft.com/office/drawing/2014/main" id="{0CF85896-38BF-4B77-B909-031C90393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788" y="480732"/>
            <a:ext cx="48863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0917DBB-A788-4D1C-BE1A-58B2A674A6E9}"/>
              </a:ext>
            </a:extLst>
          </p:cNvPr>
          <p:cNvSpPr/>
          <p:nvPr/>
        </p:nvSpPr>
        <p:spPr>
          <a:xfrm>
            <a:off x="1198752" y="1397070"/>
            <a:ext cx="893724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Comic Sans MS" panose="030F0702030302020204" pitchFamily="66" charset="0"/>
              </a:rPr>
              <a:t>About the video game industry: </a:t>
            </a:r>
          </a:p>
          <a:p>
            <a:endParaRPr lang="en-US" sz="2600" dirty="0">
              <a:latin typeface="Comic Sans MS" panose="030F0702030302020204" pitchFamily="66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>
                <a:latin typeface="Comic Sans MS" panose="030F0702030302020204" pitchFamily="66" charset="0"/>
              </a:rPr>
              <a:t>The video game industry is a $120BN market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>
                <a:latin typeface="Comic Sans MS" panose="030F0702030302020204" pitchFamily="66" charset="0"/>
              </a:rPr>
              <a:t>150 million Americans play video games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>
                <a:latin typeface="Comic Sans MS" panose="030F0702030302020204" pitchFamily="66" charset="0"/>
              </a:rPr>
              <a:t>Ages 16-35 spend as much time playing video games as outdoor activities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600" dirty="0">
                <a:latin typeface="Comic Sans MS" panose="030F0702030302020204" pitchFamily="66" charset="0"/>
              </a:rPr>
              <a:t>Video game marketing’s budget is much larger than cinema’s advertising budget</a:t>
            </a:r>
          </a:p>
        </p:txBody>
      </p:sp>
      <p:pic>
        <p:nvPicPr>
          <p:cNvPr id="11266" name="Picture 2" descr="RockstarGames">
            <a:extLst>
              <a:ext uri="{FF2B5EF4-FFF2-40B4-BE49-F238E27FC236}">
                <a16:creationId xmlns:a16="http://schemas.microsoft.com/office/drawing/2014/main" id="{86143342-B407-4648-BEF9-CCF0288B7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75" y="480732"/>
            <a:ext cx="19050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206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917DBB-A788-4D1C-BE1A-58B2A674A6E9}"/>
              </a:ext>
            </a:extLst>
          </p:cNvPr>
          <p:cNvSpPr/>
          <p:nvPr/>
        </p:nvSpPr>
        <p:spPr>
          <a:xfrm>
            <a:off x="855852" y="1069555"/>
            <a:ext cx="86881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</a:rPr>
              <a:t>Determine which genre performs the best in each region?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CEBEEB3-FB38-4357-BCF0-B280B2C6B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752" y="443601"/>
            <a:ext cx="36671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video game genres&quot;">
            <a:extLst>
              <a:ext uri="{FF2B5EF4-FFF2-40B4-BE49-F238E27FC236}">
                <a16:creationId xmlns:a16="http://schemas.microsoft.com/office/drawing/2014/main" id="{5503FAF3-0CEE-4116-8BDD-33270BBC4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34" y="1937937"/>
            <a:ext cx="5738534" cy="469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53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Right 2">
            <a:extLst>
              <a:ext uri="{FF2B5EF4-FFF2-40B4-BE49-F238E27FC236}">
                <a16:creationId xmlns:a16="http://schemas.microsoft.com/office/drawing/2014/main" id="{126FB7CD-4763-45CF-B871-667EA3BF9973}"/>
              </a:ext>
            </a:extLst>
          </p:cNvPr>
          <p:cNvSpPr/>
          <p:nvPr/>
        </p:nvSpPr>
        <p:spPr>
          <a:xfrm>
            <a:off x="1174750" y="1365250"/>
            <a:ext cx="11017250" cy="3619500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D3E32F2-4A9E-40CC-BC1E-E57047A7BBAC}"/>
              </a:ext>
            </a:extLst>
          </p:cNvPr>
          <p:cNvSpPr/>
          <p:nvPr/>
        </p:nvSpPr>
        <p:spPr>
          <a:xfrm>
            <a:off x="13906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68D1DC-5AE7-4789-BC07-03630FFF0ED5}"/>
              </a:ext>
            </a:extLst>
          </p:cNvPr>
          <p:cNvSpPr/>
          <p:nvPr/>
        </p:nvSpPr>
        <p:spPr>
          <a:xfrm>
            <a:off x="3924299" y="2438400"/>
            <a:ext cx="2171701" cy="13589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Methodology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7086C4-D97E-4A49-AA03-467E0A773EF3}"/>
              </a:ext>
            </a:extLst>
          </p:cNvPr>
          <p:cNvSpPr/>
          <p:nvPr/>
        </p:nvSpPr>
        <p:spPr>
          <a:xfrm>
            <a:off x="645794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366E03F-EB96-4F33-8AE5-BFACBACAAB61}"/>
              </a:ext>
            </a:extLst>
          </p:cNvPr>
          <p:cNvSpPr/>
          <p:nvPr/>
        </p:nvSpPr>
        <p:spPr>
          <a:xfrm>
            <a:off x="8991599" y="2438400"/>
            <a:ext cx="2171701" cy="13589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Insights</a:t>
            </a:r>
          </a:p>
        </p:txBody>
      </p:sp>
      <p:pic>
        <p:nvPicPr>
          <p:cNvPr id="10" name="Picture 26">
            <a:extLst>
              <a:ext uri="{FF2B5EF4-FFF2-40B4-BE49-F238E27FC236}">
                <a16:creationId xmlns:a16="http://schemas.microsoft.com/office/drawing/2014/main" id="{DBAF82BF-287D-4993-B772-96EE0B204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54143"/>
            <a:ext cx="355282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all of Duty Black ops 4 Logo PNG Image">
            <a:extLst>
              <a:ext uri="{FF2B5EF4-FFF2-40B4-BE49-F238E27FC236}">
                <a16:creationId xmlns:a16="http://schemas.microsoft.com/office/drawing/2014/main" id="{AD2637C4-F4CC-46C6-A20D-B8D9278B6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008" y="4361019"/>
            <a:ext cx="3753983" cy="187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48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CD2A1AC-A296-4123-918A-C4A5A338A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30" b="72380"/>
          <a:stretch/>
        </p:blipFill>
        <p:spPr>
          <a:xfrm>
            <a:off x="700993" y="1435826"/>
            <a:ext cx="11491007" cy="35772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F9ED21-B574-4C1B-9C61-9529F256E27A}"/>
              </a:ext>
            </a:extLst>
          </p:cNvPr>
          <p:cNvSpPr/>
          <p:nvPr/>
        </p:nvSpPr>
        <p:spPr>
          <a:xfrm>
            <a:off x="4099560" y="3129224"/>
            <a:ext cx="533400" cy="19047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746AFB-F0B7-4B65-9317-3C5520A1ABB4}"/>
              </a:ext>
            </a:extLst>
          </p:cNvPr>
          <p:cNvSpPr/>
          <p:nvPr/>
        </p:nvSpPr>
        <p:spPr>
          <a:xfrm>
            <a:off x="6282239" y="2799759"/>
            <a:ext cx="1078681" cy="389598"/>
          </a:xfrm>
          <a:prstGeom prst="rect">
            <a:avLst/>
          </a:pr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2CADF3-35F7-4BAA-8CCE-0845391F6024}"/>
              </a:ext>
            </a:extLst>
          </p:cNvPr>
          <p:cNvSpPr/>
          <p:nvPr/>
        </p:nvSpPr>
        <p:spPr>
          <a:xfrm>
            <a:off x="3314700" y="3393958"/>
            <a:ext cx="1577339" cy="48585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C5417D-1DC0-4315-8E04-22B0AAE9C38D}"/>
              </a:ext>
            </a:extLst>
          </p:cNvPr>
          <p:cNvSpPr/>
          <p:nvPr/>
        </p:nvSpPr>
        <p:spPr>
          <a:xfrm>
            <a:off x="5978693" y="3378718"/>
            <a:ext cx="1473146" cy="2135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AE10278-B03D-4AC5-8B0B-D20E850F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36" y="280214"/>
            <a:ext cx="50101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4860200-E2EA-4B58-A10C-B90BD10521ED}"/>
              </a:ext>
            </a:extLst>
          </p:cNvPr>
          <p:cNvCxnSpPr>
            <a:cxnSpLocks/>
          </p:cNvCxnSpPr>
          <p:nvPr/>
        </p:nvCxnSpPr>
        <p:spPr>
          <a:xfrm flipV="1">
            <a:off x="2619375" y="4162426"/>
            <a:ext cx="695325" cy="12597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10C47FE-B884-4597-AAEA-AC2458B5442D}"/>
              </a:ext>
            </a:extLst>
          </p:cNvPr>
          <p:cNvSpPr txBox="1"/>
          <p:nvPr/>
        </p:nvSpPr>
        <p:spPr>
          <a:xfrm>
            <a:off x="1006336" y="5724525"/>
            <a:ext cx="50159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Comic Sans MS" panose="030F0702030302020204" pitchFamily="66" charset="0"/>
              </a:rPr>
              <a:t>Scrape data needed for analysis:</a:t>
            </a:r>
          </a:p>
          <a:p>
            <a:r>
              <a:rPr lang="en-US" dirty="0">
                <a:latin typeface="Comic Sans MS" panose="030F0702030302020204" pitchFamily="66" charset="0"/>
              </a:rPr>
              <a:t>	</a:t>
            </a:r>
            <a:r>
              <a:rPr lang="en-US" dirty="0"/>
              <a:t>http://www.vgchartz.com/yearly/2006/USA/</a:t>
            </a:r>
            <a:endParaRPr lang="en-US" dirty="0">
              <a:latin typeface="Comic Sans MS" panose="030F0702030302020204" pitchFamily="66" charset="0"/>
            </a:endParaRPr>
          </a:p>
          <a:p>
            <a:pPr marL="800100" lvl="1" indent="-342900">
              <a:buAutoNum type="arabicPeriod"/>
            </a:pP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024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D6FFBB93-70CA-4FAA-8E47-B25FD6796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36" y="280214"/>
            <a:ext cx="50101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B90AB5-A088-40FC-8479-1EDB2AB9F90E}"/>
              </a:ext>
            </a:extLst>
          </p:cNvPr>
          <p:cNvSpPr/>
          <p:nvPr/>
        </p:nvSpPr>
        <p:spPr>
          <a:xfrm>
            <a:off x="1699260" y="1268640"/>
            <a:ext cx="879348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</a:rPr>
              <a:t>Scraped data on console games except PC &amp; Mobile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Country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Video game name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Rank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Year released 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Genre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Company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Yearly sales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2000" b="1" dirty="0">
                <a:latin typeface="Comic Sans MS" panose="030F0702030302020204" pitchFamily="66" charset="0"/>
              </a:rPr>
              <a:t>Total sales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</a:rPr>
              <a:t>Total Sales determine how popular the genre is</a:t>
            </a:r>
          </a:p>
        </p:txBody>
      </p:sp>
    </p:spTree>
    <p:extLst>
      <p:ext uri="{BB962C8B-B14F-4D97-AF65-F5344CB8AC3E}">
        <p14:creationId xmlns:p14="http://schemas.microsoft.com/office/powerpoint/2010/main" val="331009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CD2A1AC-A296-4123-918A-C4A5A338AA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730" b="72380"/>
          <a:stretch/>
        </p:blipFill>
        <p:spPr>
          <a:xfrm>
            <a:off x="700993" y="1435826"/>
            <a:ext cx="11491007" cy="3577295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E10278-B03D-4AC5-8B0B-D20E850F2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336" y="280214"/>
            <a:ext cx="5010150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68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1080</Words>
  <Application>Microsoft Office PowerPoint</Application>
  <PresentationFormat>Widescreen</PresentationFormat>
  <Paragraphs>381</Paragraphs>
  <Slides>31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Comic Sans MS</vt:lpstr>
      <vt:lpstr>Franklin Gothic Book</vt:lpstr>
      <vt:lpstr>Wingdings</vt:lpstr>
      <vt:lpstr>Crop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lim</dc:creator>
  <cp:lastModifiedBy>mike lim</cp:lastModifiedBy>
  <cp:revision>13</cp:revision>
  <dcterms:created xsi:type="dcterms:W3CDTF">2020-01-28T05:14:59Z</dcterms:created>
  <dcterms:modified xsi:type="dcterms:W3CDTF">2020-01-28T14:16:16Z</dcterms:modified>
</cp:coreProperties>
</file>